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380" r:id="rId2"/>
    <p:sldId id="523" r:id="rId3"/>
    <p:sldId id="453" r:id="rId4"/>
    <p:sldId id="504" r:id="rId5"/>
    <p:sldId id="505" r:id="rId6"/>
    <p:sldId id="506" r:id="rId7"/>
    <p:sldId id="507" r:id="rId8"/>
    <p:sldId id="508" r:id="rId9"/>
    <p:sldId id="509" r:id="rId10"/>
    <p:sldId id="510" r:id="rId11"/>
    <p:sldId id="511" r:id="rId12"/>
    <p:sldId id="512" r:id="rId13"/>
    <p:sldId id="513" r:id="rId14"/>
    <p:sldId id="514" r:id="rId15"/>
    <p:sldId id="515" r:id="rId16"/>
    <p:sldId id="457" r:id="rId17"/>
    <p:sldId id="382" r:id="rId18"/>
    <p:sldId id="439" r:id="rId19"/>
    <p:sldId id="450" r:id="rId20"/>
    <p:sldId id="463" r:id="rId21"/>
    <p:sldId id="440" r:id="rId22"/>
    <p:sldId id="464" r:id="rId23"/>
    <p:sldId id="502" r:id="rId24"/>
    <p:sldId id="465" r:id="rId25"/>
    <p:sldId id="441" r:id="rId26"/>
    <p:sldId id="501" r:id="rId27"/>
    <p:sldId id="442" r:id="rId28"/>
    <p:sldId id="456" r:id="rId29"/>
    <p:sldId id="454" r:id="rId30"/>
    <p:sldId id="466" r:id="rId31"/>
    <p:sldId id="467" r:id="rId32"/>
    <p:sldId id="468" r:id="rId33"/>
    <p:sldId id="500" r:id="rId34"/>
    <p:sldId id="518" r:id="rId35"/>
    <p:sldId id="519" r:id="rId36"/>
    <p:sldId id="520" r:id="rId37"/>
    <p:sldId id="459" r:id="rId38"/>
    <p:sldId id="415" r:id="rId39"/>
    <p:sldId id="589" r:id="rId40"/>
    <p:sldId id="498" r:id="rId41"/>
    <p:sldId id="503" r:id="rId42"/>
    <p:sldId id="499" r:id="rId43"/>
    <p:sldId id="416" r:id="rId44"/>
    <p:sldId id="460" r:id="rId45"/>
    <p:sldId id="418" r:id="rId46"/>
    <p:sldId id="516" r:id="rId47"/>
    <p:sldId id="455" r:id="rId48"/>
    <p:sldId id="422" r:id="rId49"/>
    <p:sldId id="423" r:id="rId50"/>
    <p:sldId id="426" r:id="rId51"/>
    <p:sldId id="427" r:id="rId52"/>
    <p:sldId id="521" r:id="rId53"/>
    <p:sldId id="522" r:id="rId54"/>
    <p:sldId id="496" r:id="rId55"/>
    <p:sldId id="543" r:id="rId56"/>
    <p:sldId id="556" r:id="rId57"/>
    <p:sldId id="544" r:id="rId58"/>
    <p:sldId id="545" r:id="rId59"/>
    <p:sldId id="546" r:id="rId60"/>
    <p:sldId id="547" r:id="rId61"/>
    <p:sldId id="548" r:id="rId62"/>
    <p:sldId id="549" r:id="rId63"/>
    <p:sldId id="550" r:id="rId64"/>
    <p:sldId id="551" r:id="rId65"/>
    <p:sldId id="469" r:id="rId66"/>
    <p:sldId id="470" r:id="rId67"/>
    <p:sldId id="471" r:id="rId68"/>
    <p:sldId id="472" r:id="rId69"/>
    <p:sldId id="473" r:id="rId70"/>
    <p:sldId id="474" r:id="rId71"/>
    <p:sldId id="475" r:id="rId72"/>
    <p:sldId id="476" r:id="rId73"/>
    <p:sldId id="477" r:id="rId74"/>
    <p:sldId id="478" r:id="rId75"/>
    <p:sldId id="479" r:id="rId76"/>
    <p:sldId id="480" r:id="rId77"/>
    <p:sldId id="481" r:id="rId78"/>
    <p:sldId id="482" r:id="rId79"/>
    <p:sldId id="483" r:id="rId80"/>
    <p:sldId id="557" r:id="rId81"/>
    <p:sldId id="558" r:id="rId82"/>
    <p:sldId id="559" r:id="rId83"/>
    <p:sldId id="484" r:id="rId84"/>
    <p:sldId id="493" r:id="rId85"/>
    <p:sldId id="588" r:id="rId86"/>
    <p:sldId id="485" r:id="rId87"/>
    <p:sldId id="486" r:id="rId88"/>
    <p:sldId id="487" r:id="rId89"/>
    <p:sldId id="488" r:id="rId90"/>
    <p:sldId id="490" r:id="rId91"/>
    <p:sldId id="542" r:id="rId92"/>
    <p:sldId id="491" r:id="rId93"/>
    <p:sldId id="552" r:id="rId94"/>
    <p:sldId id="553" r:id="rId95"/>
    <p:sldId id="554" r:id="rId96"/>
    <p:sldId id="555" r:id="rId97"/>
    <p:sldId id="492" r:id="rId98"/>
    <p:sldId id="494" r:id="rId99"/>
    <p:sldId id="495" r:id="rId100"/>
    <p:sldId id="560" r:id="rId101"/>
    <p:sldId id="561" r:id="rId102"/>
    <p:sldId id="562" r:id="rId103"/>
    <p:sldId id="563" r:id="rId104"/>
    <p:sldId id="564" r:id="rId105"/>
    <p:sldId id="565" r:id="rId106"/>
    <p:sldId id="566" r:id="rId107"/>
    <p:sldId id="567" r:id="rId108"/>
    <p:sldId id="568" r:id="rId109"/>
    <p:sldId id="569" r:id="rId110"/>
    <p:sldId id="570" r:id="rId111"/>
    <p:sldId id="571" r:id="rId112"/>
    <p:sldId id="572" r:id="rId113"/>
    <p:sldId id="573" r:id="rId114"/>
    <p:sldId id="574" r:id="rId115"/>
    <p:sldId id="575" r:id="rId116"/>
    <p:sldId id="576" r:id="rId117"/>
    <p:sldId id="577" r:id="rId118"/>
    <p:sldId id="578" r:id="rId119"/>
    <p:sldId id="579" r:id="rId120"/>
    <p:sldId id="580" r:id="rId121"/>
    <p:sldId id="581" r:id="rId122"/>
    <p:sldId id="582" r:id="rId123"/>
    <p:sldId id="583" r:id="rId124"/>
    <p:sldId id="584" r:id="rId125"/>
    <p:sldId id="585" r:id="rId126"/>
    <p:sldId id="586" r:id="rId127"/>
    <p:sldId id="587" r:id="rId128"/>
    <p:sldId id="528" r:id="rId129"/>
    <p:sldId id="529" r:id="rId130"/>
    <p:sldId id="530" r:id="rId131"/>
    <p:sldId id="531" r:id="rId132"/>
    <p:sldId id="532" r:id="rId133"/>
    <p:sldId id="533" r:id="rId134"/>
    <p:sldId id="534" r:id="rId135"/>
    <p:sldId id="535" r:id="rId136"/>
    <p:sldId id="536" r:id="rId137"/>
    <p:sldId id="537" r:id="rId138"/>
    <p:sldId id="538" r:id="rId139"/>
    <p:sldId id="539" r:id="rId140"/>
    <p:sldId id="540" r:id="rId141"/>
    <p:sldId id="541" r:id="rId142"/>
    <p:sldId id="410" r:id="rId1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nymous" initials="" lastIdx="13" clrIdx="0"/>
  <p:cmAuthor id="1" name="tatyana G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5CC"/>
    <a:srgbClr val="6AA2DA"/>
    <a:srgbClr val="023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1" autoAdjust="0"/>
    <p:restoredTop sz="93973" autoAdjust="0"/>
  </p:normalViewPr>
  <p:slideViewPr>
    <p:cSldViewPr snapToGrid="0">
      <p:cViewPr varScale="1">
        <p:scale>
          <a:sx n="115" d="100"/>
          <a:sy n="115" d="100"/>
        </p:scale>
        <p:origin x="1256" y="192"/>
      </p:cViewPr>
      <p:guideLst/>
    </p:cSldViewPr>
  </p:slideViewPr>
  <p:outlineViewPr>
    <p:cViewPr>
      <p:scale>
        <a:sx n="33" d="100"/>
        <a:sy n="33" d="100"/>
      </p:scale>
      <p:origin x="0" y="-3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4T08:14:11.990" idx="3">
    <p:pos x="6000" y="0"/>
    <p:text>Дизайнеру. Увеличить слова кот, окно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pJJZvU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4T08:14:27.527" idx="4">
    <p:pos x="6000" y="0"/>
    <p:text>Дизайнеру. Кавычки:)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pJJZvY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4T08:15:19.750" idx="5">
    <p:pos x="6000" y="0"/>
    <p:text>Дизайнеру. Мне кажется, можно поднять схему вверх. И подписи уыеличить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pJJZvc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4:44:5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4:44:5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16968,'-2'13'0,"-2"7"841,-1-5 0,1 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2T14:44:5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DE17-BD85-4480-AC28-925A3D0263F7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BCCEF-0E98-4699-AB58-D25872088C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10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1187cce4d_2_1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281187cce4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798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42923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14149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264975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6029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01960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3095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4294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72887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89044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5307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111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Сегодня переход в зрелую стадию технологий ИИ далек от завершения </a:t>
            </a:r>
            <a:br>
              <a:rPr lang="ru-RU"/>
            </a:br>
            <a:r>
              <a:rPr lang="ru-RU"/>
              <a:t>и различается в зависимости от приложения. 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Где-то возможности ИИ уже поняты, а где то, возможно, только формируются </a:t>
            </a:r>
            <a:br>
              <a:rPr lang="ru-RU"/>
            </a:br>
            <a:r>
              <a:rPr lang="ru-RU"/>
              <a:t>сами гипотезы об его использовании.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 Это говорит о необходимости наращивания кадрового потенциала в этой области.  </a:t>
            </a:r>
            <a:endParaRPr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37148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3249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41a978f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41a978f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5892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d8a74239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d8a74239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1294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127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16243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4473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07097a378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407097a378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6940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07097a37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407097a37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283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07097a378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407097a378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9361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07097a37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07097a37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7663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07097a37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1407097a378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41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82182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07097a378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407097a378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50692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07097a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407097a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8439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07097a37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407097a37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41626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07097a37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1407097a378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20016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6639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8241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6017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1187cce4d_2_375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81187cce4d_2_3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568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310fc87181_0_3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310fc8718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560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844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18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263" name="Google Shape;263;g281187cce4d_2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289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18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263" name="Google Shape;263;g281187cce4d_2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678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7640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18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br>
              <a:rPr lang="ru-RU" dirty="0"/>
            </a:br>
            <a:r>
              <a:rPr lang="ru-RU" dirty="0"/>
              <a:t>то есть как некотором инструменте решения задач.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Университет специализируется в промышленных и медицинских задачах, </a:t>
            </a:r>
            <a:br>
              <a:rPr lang="ru-RU" dirty="0"/>
            </a:br>
            <a:r>
              <a:rPr lang="ru-RU" dirty="0"/>
              <a:t>а также ИТ отрасли, которые составляют значительную часть региональной экономики.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В  том числе мы ожидаем рост рынка ИИ, связанный с общим ростом объема данных , </a:t>
            </a:r>
            <a:br>
              <a:rPr lang="ru-RU" dirty="0"/>
            </a:br>
            <a:r>
              <a:rPr lang="ru-RU" dirty="0"/>
              <a:t>а значит и потребностью в их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 Это связано например с программой цифровой трансформации, </a:t>
            </a:r>
            <a:br>
              <a:rPr lang="ru-RU" dirty="0"/>
            </a:br>
            <a:r>
              <a:rPr lang="ru-RU" dirty="0"/>
              <a:t>перехода на электронный документооборот и другими современными инструментами индустрии</a:t>
            </a:r>
            <a:endParaRPr dirty="0"/>
          </a:p>
        </p:txBody>
      </p:sp>
      <p:sp>
        <p:nvSpPr>
          <p:cNvPr id="263" name="Google Shape;263;g281187cce4d_2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173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074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2e8272322_0_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Представление</a:t>
            </a:r>
            <a:endParaRPr dirty="0"/>
          </a:p>
        </p:txBody>
      </p:sp>
      <p:sp>
        <p:nvSpPr>
          <p:cNvPr id="217" name="Google Shape;217;g282e82723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629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76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7871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4b96a018d_0_1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204" name="Google Shape;204;g284b96a018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071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4b96a018d_0_13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Мониторинг рынка как наш, так и наших коллег показывает неспадающий рост интереса к сфере ИИ как области бизнеса, так и государства. 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Сегодня сфера ИИ начинает переход из области тестирования гипотез в область внедрения программных продуктов.</a:t>
            </a:r>
            <a:endParaRPr/>
          </a:p>
        </p:txBody>
      </p:sp>
      <p:sp>
        <p:nvSpPr>
          <p:cNvPr id="236" name="Google Shape;236;g284b96a018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230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54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031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501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1187cce4d_2_280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281187cce4d_2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260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1187cce4d_2_280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281187cce4d_2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50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14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142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476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139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619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EFEF6A68-95A3-65E7-22B4-5DA656AC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56581B3C-D17E-12A3-363A-37D2663C1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22853BA8-F057-26FB-032E-01B0EE7C9B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438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1654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845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621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119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336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184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187cce4d_2_289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Грант ИИ стал одним мотиваторов развития вуза в рамках сформулированных цели и задач.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Грант был выигран в 2021 году, в рамках гранта созданы 4 программы магистратуры и 2 бакалавриата.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Среди ИТ компаний партнеры специальностей это наиболее крупные игроки рынка ИИ и ИТ решений региона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281187cce4d_2_2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1889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223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113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24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7660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07097a378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407097a378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398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07097a378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1407097a378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376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07097a378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407097a378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965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07097a378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407097a378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65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07097a37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407097a37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999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07097a37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1407097a378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79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1187cce4d_2_315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В рамках указанных программ УРФУ  также установил партнерские отношения  с 4мя компаниями, показанными на слайде.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Эти компании одни из наиболее крупных в сфере ИТ и в том числе в ИИ.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Компании проводят аудит созданных специальностей как на верхнем уровне, так на уровне стека технологий,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а также они дают практические задачи и участвуют в их реализации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281187cce4d_2_3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7906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07097a378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407097a378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9461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07097a378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407097a378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575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07097a37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407097a37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0023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07097a37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1407097a378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320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d898154d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3d898154dd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4028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d898154d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d898154d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4253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d898154d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13d898154d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7468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d898154d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3d898154d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7486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d898154d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13d898154d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6321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d898154d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3d898154d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78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1187cce4d_2_418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Созданные программы подготовки по ИИ в рамках гранта мы делим на 3 блока: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-RU"/>
              <a:t>экспертные магистерские специальности 09.04 направления.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-RU"/>
              <a:t>базовые специальности 09.03, где мы готовим специалистов начального уровня.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-RU"/>
              <a:t>и Отраслевые специальности тепло-энергетического комплекса, </a:t>
            </a:r>
            <a:br>
              <a:rPr lang="ru-RU"/>
            </a:br>
            <a:r>
              <a:rPr lang="ru-RU"/>
              <a:t>где из базовых электроэнергетиков готовят продвинутых специалистов по эксплуатации ИИ в своей области.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-RU"/>
              <a:t>Область приложений выбрана как та, где есть как готовность  со стороны бизнеса к ИИ, так и со стороны ученых-специалистов к новому инструментарию.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Анализ первых успехов в подготовки такхи специалистов показывает что необходим и 4й блок, который также указана на слайде.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-RU"/>
              <a:t>Этот блок включает создание сквозных модулей и магистерских программ в отраслевых направлениях вуза </a:t>
            </a:r>
            <a:br>
              <a:rPr lang="ru-RU"/>
            </a:br>
            <a:r>
              <a:rPr lang="ru-RU"/>
              <a:t>как синтез компетенций специалистов экспертных программ и отраслевых программ.</a:t>
            </a: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То есть условно специалисты 09 направления как эксперты в инструментарии</a:t>
            </a: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могут объединиться с другим  направлением- носителем знаний , например машиностроения, для создания новых направлений подготовки.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/>
              <a:t>также этот блок включает создание экспертного совета и центра компетенций в ИИ которые должны объединять носителей компетенций и развивать их</a:t>
            </a:r>
            <a:endParaRPr/>
          </a:p>
        </p:txBody>
      </p:sp>
      <p:sp>
        <p:nvSpPr>
          <p:cNvPr id="454" name="Google Shape;454;g281187cce4d_2_4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62135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d898154d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3d898154d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2871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898154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3d898154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8524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d898154d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3d898154d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7793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d898154d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13d898154d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6580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d898154d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3d898154d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7073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d898154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3d898154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4746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d898154d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3d898154d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6066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d898154d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3d898154d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155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d898154d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13d898154d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759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d898154d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13d898154d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4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1187cce4d_2_418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454" name="Google Shape;454;g281187cce4d_2_4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0657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d898154d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13d898154d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6098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d898154d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13d898154d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9074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56375269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356375269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711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0300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9785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07097a37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407097a37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098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07097a37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407097a37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5438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07097a378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407097a378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8194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07097a37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407097a37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0525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07097a378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1407097a378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26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2877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07097a378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407097a378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7346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097a378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407097a378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8735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07097a37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1407097a37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5340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07097a378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1407097a378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0531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07097a378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407097a378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1232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07097a378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1407097a378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3925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9171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9430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85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07097a37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1407097a37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44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1187cce4d_2_325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Результат работы над грантом уже сегодня это </a:t>
            </a:r>
            <a:br>
              <a:rPr lang="ru-RU" sz="1100">
                <a:latin typeface="Arial"/>
                <a:ea typeface="Arial"/>
                <a:cs typeface="Arial"/>
                <a:sym typeface="Arial"/>
              </a:rPr>
            </a:br>
            <a:r>
              <a:rPr lang="ru-RU" sz="1100">
                <a:latin typeface="Arial"/>
                <a:ea typeface="Arial"/>
                <a:cs typeface="Arial"/>
                <a:sym typeface="Arial"/>
              </a:rPr>
              <a:t>Рост общего числа ИИ специалистов в регионах (Именно в регионах резкая нехватка таких специалистов,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 Необходимо развитие в регионах, у нас очень много ИТ компаний, задач по цифровой трансформации, и тд 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281187cce4d_2_3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4476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03C7303-C31E-3D15-BEFF-A40DE1B20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B71B43AB-B142-6AC8-D278-EA617A58A9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207E6F2C-1725-BD12-0C85-DCEBF8AFC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87046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28834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1939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7186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00285FB3-8D42-7CA9-2659-CD897A85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C47497AA-447A-A5DD-C155-8D4D48E65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5CC639B-7087-9AD0-D1A3-63AFE5E67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733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A424E026-50E9-ECF7-935B-70117A52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>
            <a:extLst>
              <a:ext uri="{FF2B5EF4-FFF2-40B4-BE49-F238E27FC236}">
                <a16:creationId xmlns:a16="http://schemas.microsoft.com/office/drawing/2014/main" id="{5DA5A49D-858F-DB7C-2D54-5D14492CF7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>
            <a:extLst>
              <a:ext uri="{FF2B5EF4-FFF2-40B4-BE49-F238E27FC236}">
                <a16:creationId xmlns:a16="http://schemas.microsoft.com/office/drawing/2014/main" id="{F9A857C1-FCC6-B1C2-C83D-8C759A2A0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2421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6e8c9f0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13e6e8c9f0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6614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16334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b96a018d_0_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Сегодня переход в зрелую стадию технологий ИИ далек от завершения </a:t>
            </a:r>
            <a:br>
              <a:rPr lang="ru-RU" dirty="0"/>
            </a:br>
            <a:r>
              <a:rPr lang="ru-RU" dirty="0"/>
              <a:t>и различается в зависимости от приложения. 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Где-то возможности ИИ уже поняты, а где то, возможно, только формируются </a:t>
            </a:r>
            <a:br>
              <a:rPr lang="ru-RU" dirty="0"/>
            </a:br>
            <a:r>
              <a:rPr lang="ru-RU" dirty="0"/>
              <a:t>сами гипотезы об его использовании.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-RU" dirty="0"/>
              <a:t> Это говорит о необходимости наращивания кадрового потенциала в этой области.  </a:t>
            </a:r>
            <a:endParaRPr dirty="0"/>
          </a:p>
        </p:txBody>
      </p:sp>
      <p:sp>
        <p:nvSpPr>
          <p:cNvPr id="127" name="Google Shape;127;g284b96a018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05401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BCCEF-0E98-4699-AB58-D25872088C8B}" type="slidenum">
              <a:rPr lang="ru-RU" smtClean="0"/>
              <a:t>112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711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13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61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858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8813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05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71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91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72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64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92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21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3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ED8A9-1E9F-44FE-8176-BDC155D5066B}" type="datetimeFigureOut">
              <a:rPr lang="ru-RU" smtClean="0"/>
              <a:t>02.01.2025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6D58-C2EE-43CC-9127-E4495A223C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39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1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10.jp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em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0.jp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jpe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83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0.png"/><Relationship Id="rId4" Type="http://schemas.openxmlformats.org/officeDocument/2006/relationships/image" Target="../media/image1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90.png"/><Relationship Id="rId4" Type="http://schemas.openxmlformats.org/officeDocument/2006/relationships/image" Target="../media/image189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31.jpeg"/><Relationship Id="rId4" Type="http://schemas.openxmlformats.org/officeDocument/2006/relationships/image" Target="../media/image194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97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0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iz.ru/1627031/denis-gritcenko/eti-glaza-ne-protiv-ii-diagnostiruet-glaukomu-s-tochnostiu-91" TargetMode="External"/><Relationship Id="rId3" Type="http://schemas.openxmlformats.org/officeDocument/2006/relationships/image" Target="../media/image203.png"/><Relationship Id="rId7" Type="http://schemas.openxmlformats.org/officeDocument/2006/relationships/image" Target="../media/image10.jp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eg"/><Relationship Id="rId5" Type="http://schemas.openxmlformats.org/officeDocument/2006/relationships/image" Target="../media/image204.png"/><Relationship Id="rId4" Type="http://schemas.openxmlformats.org/officeDocument/2006/relationships/image" Target="../media/image9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eg"/><Relationship Id="rId5" Type="http://schemas.openxmlformats.org/officeDocument/2006/relationships/image" Target="../media/image206.png"/><Relationship Id="rId4" Type="http://schemas.openxmlformats.org/officeDocument/2006/relationships/hyperlink" Target="https://sberlogistics.ru/" TargetMode="Externa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0.jp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g72.ru/news/84336" TargetMode="External"/><Relationship Id="rId5" Type="http://schemas.openxmlformats.org/officeDocument/2006/relationships/hyperlink" Target="https://rg.ru/2024/03/10/reg-urfo/na-urale-predstavili-nejroset-raspoznaiushchuiu-dannye-v-skanirovannyh-dokumentah.html" TargetMode="External"/><Relationship Id="rId4" Type="http://schemas.openxmlformats.org/officeDocument/2006/relationships/image" Target="../media/image209.png"/><Relationship Id="rId9" Type="http://schemas.openxmlformats.org/officeDocument/2006/relationships/image" Target="../media/image212.jpe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0.jpg"/><Relationship Id="rId7" Type="http://schemas.openxmlformats.org/officeDocument/2006/relationships/image" Target="../media/image216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jpeg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eg"/><Relationship Id="rId3" Type="http://schemas.openxmlformats.org/officeDocument/2006/relationships/image" Target="../media/image10.jpg"/><Relationship Id="rId7" Type="http://schemas.openxmlformats.org/officeDocument/2006/relationships/image" Target="../media/image22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jpeg"/><Relationship Id="rId5" Type="http://schemas.openxmlformats.org/officeDocument/2006/relationships/image" Target="../media/image219.jpeg"/><Relationship Id="rId4" Type="http://schemas.openxmlformats.org/officeDocument/2006/relationships/image" Target="../media/image2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0.jp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0.jp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emf"/><Relationship Id="rId4" Type="http://schemas.openxmlformats.org/officeDocument/2006/relationships/hyperlink" Target="https://archive74.ru/" TargetMode="External"/><Relationship Id="rId9" Type="http://schemas.openxmlformats.org/officeDocument/2006/relationships/image" Target="../media/image2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emf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0.jp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2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28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129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25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10.jpg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em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sultant.ru/document/cons_doc_LAW_335184/1f32224a00901db9cf44793e9a5e35567a4212c7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sultant.ru/document/cons_doc_LAW_335184/1f32224a00901db9cf44793e9a5e35567a4212c7/" TargetMode="External"/><Relationship Id="rId5" Type="http://schemas.openxmlformats.org/officeDocument/2006/relationships/hyperlink" Target="https://www.gartner.com/en/articles/what-it-takes-to-make-ai-safe-and-effective" TargetMode="Externa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jp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hyperlink" Target="https://trends.rbc.ru/trends/industry/cmrm/60740ae09a7947fd64bbed56" TargetMode="External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aireport.ru/ai_index_russia-2022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serverspace/articles/776954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br.com/ru/companies/serverspace/articles/776954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hyperlink" Target="https://ru.wikipedia.org/wiki/&#1055;&#1088;&#1080;&#1079;&#1085;&#1072;&#1082;_(&#1084;&#1072;&#1096;&#1080;&#1085;&#1085;&#1086;&#1077;_&#1086;&#1073;&#1091;&#1095;&#1077;&#1085;&#1080;&#1077;)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jpeg"/><Relationship Id="rId18" Type="http://schemas.openxmlformats.org/officeDocument/2006/relationships/image" Target="../media/image87.jpeg"/><Relationship Id="rId3" Type="http://schemas.openxmlformats.org/officeDocument/2006/relationships/image" Target="../media/image10.jpg"/><Relationship Id="rId7" Type="http://schemas.openxmlformats.org/officeDocument/2006/relationships/image" Target="../media/image77.jpeg"/><Relationship Id="rId12" Type="http://schemas.openxmlformats.org/officeDocument/2006/relationships/image" Target="../media/image82.jpeg"/><Relationship Id="rId17" Type="http://schemas.openxmlformats.org/officeDocument/2006/relationships/hyperlink" Target="https://stocksnap.io/search/eye" TargetMode="Externa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5" Type="http://schemas.openxmlformats.org/officeDocument/2006/relationships/image" Target="../media/image85.jpeg"/><Relationship Id="rId10" Type="http://schemas.openxmlformats.org/officeDocument/2006/relationships/image" Target="../media/image80.jpeg"/><Relationship Id="rId19" Type="http://schemas.openxmlformats.org/officeDocument/2006/relationships/image" Target="../media/image88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Relationship Id="rId14" Type="http://schemas.openxmlformats.org/officeDocument/2006/relationships/image" Target="../media/image8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10.jp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11" Type="http://schemas.openxmlformats.org/officeDocument/2006/relationships/image" Target="../media/image95.jpe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14" Type="http://schemas.openxmlformats.org/officeDocument/2006/relationships/image" Target="../media/image9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.jp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sv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10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customXml" Target="../ink/ink1.xml"/><Relationship Id="rId4" Type="http://schemas.openxmlformats.org/officeDocument/2006/relationships/image" Target="../media/image120.png"/><Relationship Id="rId9" Type="http://schemas.openxmlformats.org/officeDocument/2006/relationships/customXml" Target="../ink/ink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engineer.urfu.ru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0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1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g"/><Relationship Id="rId7" Type="http://schemas.openxmlformats.org/officeDocument/2006/relationships/image" Target="../media/image27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2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14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15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170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782"/>
            <a:ext cx="12191999" cy="68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463067" y="1847234"/>
            <a:ext cx="7852127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ОПЫТ ИРИТ-РТФ В ОБЛАСТИ РАЗРАБОТКИ ПРОЕКТОВ С ИСПОЛЬЗОВАНИЕМ ИИ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Google Shape;92;p13"/>
          <p:cNvSpPr/>
          <p:nvPr/>
        </p:nvSpPr>
        <p:spPr>
          <a:xfrm>
            <a:off x="463067" y="4015807"/>
            <a:ext cx="6478577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bg1"/>
                </a:solidFill>
              </a:rPr>
              <a:t>Ронкин Михаил Владимирович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Доцент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Руководитель исследований в области ИИ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ИРИТ-РТФ, УРФУ,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m</a:t>
            </a:r>
            <a:r>
              <a:rPr lang="ru-RU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v</a:t>
            </a:r>
            <a:r>
              <a:rPr lang="ru-RU" sz="20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.</a:t>
            </a:r>
            <a:r>
              <a:rPr lang="en-US" sz="2000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ronkin</a:t>
            </a:r>
            <a:r>
              <a:rPr lang="ru-RU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@urfu.ru</a:t>
            </a: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4" y="330200"/>
            <a:ext cx="2639197" cy="14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3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1949716" y="268942"/>
            <a:ext cx="9404084" cy="47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15913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 dirty="0"/>
          </a:p>
        </p:txBody>
      </p:sp>
      <p:sp>
        <p:nvSpPr>
          <p:cNvPr id="193" name="Google Shape;193;p17" descr="УБРиР - услуги и продукты банка, адреса отделений ..."/>
          <p:cNvSpPr/>
          <p:nvPr/>
        </p:nvSpPr>
        <p:spPr>
          <a:xfrm>
            <a:off x="5962650" y="345928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07;p17"/>
          <p:cNvSpPr/>
          <p:nvPr/>
        </p:nvSpPr>
        <p:spPr>
          <a:xfrm>
            <a:off x="1245414" y="69760"/>
            <a:ext cx="9269369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5913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bg1"/>
                </a:solidFill>
                <a:latin typeface="Montserrat ExtraBold" panose="00000900000000000000" pitchFamily="2" charset="-52"/>
                <a:cs typeface="Arial" panose="020B0604020202020204" pitchFamily="34" charset="0"/>
                <a:sym typeface="Arial"/>
              </a:rPr>
              <a:t>Специальности ИИ</a:t>
            </a: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148485" y="1048261"/>
          <a:ext cx="3921359" cy="5687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040239">
                  <a:extLst>
                    <a:ext uri="{9D8B030D-6E8A-4147-A177-3AD203B41FA5}">
                      <a16:colId xmlns:a16="http://schemas.microsoft.com/office/drawing/2014/main" val="1050790697"/>
                    </a:ext>
                  </a:extLst>
                </a:gridCol>
                <a:gridCol w="389474">
                  <a:extLst>
                    <a:ext uri="{9D8B030D-6E8A-4147-A177-3AD203B41FA5}">
                      <a16:colId xmlns:a16="http://schemas.microsoft.com/office/drawing/2014/main" val="2136368950"/>
                    </a:ext>
                  </a:extLst>
                </a:gridCol>
                <a:gridCol w="252434">
                  <a:extLst>
                    <a:ext uri="{9D8B030D-6E8A-4147-A177-3AD203B41FA5}">
                      <a16:colId xmlns:a16="http://schemas.microsoft.com/office/drawing/2014/main" val="3183809184"/>
                    </a:ext>
                  </a:extLst>
                </a:gridCol>
                <a:gridCol w="239212">
                  <a:extLst>
                    <a:ext uri="{9D8B030D-6E8A-4147-A177-3AD203B41FA5}">
                      <a16:colId xmlns:a16="http://schemas.microsoft.com/office/drawing/2014/main" val="1183960141"/>
                    </a:ext>
                  </a:extLst>
                </a:gridCol>
              </a:tblGrid>
              <a:tr h="28786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Инженерия ИИ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Семестр</a:t>
                      </a:r>
                      <a:endParaRPr lang="ru-RU" sz="1400" b="1" i="1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49995"/>
                  </a:ext>
                </a:extLst>
              </a:tr>
              <a:tr h="20471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Дисциплины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1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2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3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49180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Операционная система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Linux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128454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Программирование на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142812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Машинное обучение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1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1398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Мат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95026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Глубокие нейронные сети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75386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Компьютерное зрение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1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1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1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7593006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Обработка естественного языка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1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1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1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60585"/>
                  </a:ext>
                </a:extLst>
              </a:tr>
              <a:tr h="240001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MLOps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979857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Программная инженерия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44209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Инжиниринг данных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23845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Иностранные языки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69244"/>
                  </a:ext>
                </a:extLst>
              </a:tr>
              <a:tr h="12561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Цифровые компетенции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59003"/>
                  </a:ext>
                </a:extLst>
              </a:tr>
              <a:tr h="20471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Философия и методология науки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237030"/>
                  </a:ext>
                </a:extLst>
              </a:tr>
              <a:tr h="20471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SQL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61996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временных рядов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73176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Информационная безопасность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016564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Спортивный анализ данных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7747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Управление проектами ИИ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489493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Проектный практикум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43144"/>
                  </a:ext>
                </a:extLst>
              </a:tr>
              <a:tr h="26915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ВКР и практики (4 семестр)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17695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4133089" y="1052805"/>
          <a:ext cx="4020312" cy="567361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234474">
                  <a:extLst>
                    <a:ext uri="{9D8B030D-6E8A-4147-A177-3AD203B41FA5}">
                      <a16:colId xmlns:a16="http://schemas.microsoft.com/office/drawing/2014/main" val="1050790697"/>
                    </a:ext>
                  </a:extLst>
                </a:gridCol>
                <a:gridCol w="281787">
                  <a:extLst>
                    <a:ext uri="{9D8B030D-6E8A-4147-A177-3AD203B41FA5}">
                      <a16:colId xmlns:a16="http://schemas.microsoft.com/office/drawing/2014/main" val="2136368950"/>
                    </a:ext>
                  </a:extLst>
                </a:gridCol>
                <a:gridCol w="258803">
                  <a:extLst>
                    <a:ext uri="{9D8B030D-6E8A-4147-A177-3AD203B41FA5}">
                      <a16:colId xmlns:a16="http://schemas.microsoft.com/office/drawing/2014/main" val="3183809184"/>
                    </a:ext>
                  </a:extLst>
                </a:gridCol>
                <a:gridCol w="245248">
                  <a:extLst>
                    <a:ext uri="{9D8B030D-6E8A-4147-A177-3AD203B41FA5}">
                      <a16:colId xmlns:a16="http://schemas.microsoft.com/office/drawing/2014/main" val="1183960141"/>
                    </a:ext>
                  </a:extLst>
                </a:gridCol>
              </a:tblGrid>
              <a:tr h="28514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2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Инженерия Машиного</a:t>
                      </a:r>
                      <a:r>
                        <a:rPr lang="ru-RU" sz="1200" b="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Обучения</a:t>
                      </a:r>
                      <a:endParaRPr lang="ru-RU" sz="1200" b="0" u="none" strike="noStrike" kern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2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Семестр</a:t>
                      </a:r>
                      <a:endParaRPr lang="ru-RU" sz="1200" b="1" i="1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49995"/>
                  </a:ext>
                </a:extLst>
              </a:tr>
              <a:tr h="211339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Дисциплины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1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2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3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49180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Операционная система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Linux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128454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Программирование на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142812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Машинное обучение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13983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Мат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95026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Глубокие нейронные сети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75386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Системы</a:t>
                      </a:r>
                      <a:r>
                        <a:rPr lang="ru-RU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хранения </a:t>
                      </a:r>
                      <a:r>
                        <a:rPr lang="en-US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BigData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7593006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больших данных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60585"/>
                  </a:ext>
                </a:extLst>
              </a:tr>
              <a:tr h="237547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MLOps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979857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Программная инженерия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44209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Углубленное</a:t>
                      </a:r>
                      <a:r>
                        <a:rPr lang="ru-RU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программирование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23845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Иностранные языки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69244"/>
                  </a:ext>
                </a:extLst>
              </a:tr>
              <a:tr h="245155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Цифровые компетенции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59003"/>
                  </a:ext>
                </a:extLst>
              </a:tr>
              <a:tr h="211339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Этика 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237030"/>
                  </a:ext>
                </a:extLst>
              </a:tr>
              <a:tr h="211339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SQL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619963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временных рядов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73176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Компьютерное зрение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016564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Обработка естественного языка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7747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Управление проектами ИИ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489493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Проектный практикум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43144"/>
                  </a:ext>
                </a:extLst>
              </a:tr>
              <a:tr h="266606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ВКР и практики (4 семестр)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17695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8253222" y="1061822"/>
          <a:ext cx="3680461" cy="565965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839212">
                  <a:extLst>
                    <a:ext uri="{9D8B030D-6E8A-4147-A177-3AD203B41FA5}">
                      <a16:colId xmlns:a16="http://schemas.microsoft.com/office/drawing/2014/main" val="1050790697"/>
                    </a:ext>
                  </a:extLst>
                </a:gridCol>
                <a:gridCol w="379808">
                  <a:extLst>
                    <a:ext uri="{9D8B030D-6E8A-4147-A177-3AD203B41FA5}">
                      <a16:colId xmlns:a16="http://schemas.microsoft.com/office/drawing/2014/main" val="2136368950"/>
                    </a:ext>
                  </a:extLst>
                </a:gridCol>
                <a:gridCol w="236925">
                  <a:extLst>
                    <a:ext uri="{9D8B030D-6E8A-4147-A177-3AD203B41FA5}">
                      <a16:colId xmlns:a16="http://schemas.microsoft.com/office/drawing/2014/main" val="3183809184"/>
                    </a:ext>
                  </a:extLst>
                </a:gridCol>
                <a:gridCol w="224516">
                  <a:extLst>
                    <a:ext uri="{9D8B030D-6E8A-4147-A177-3AD203B41FA5}">
                      <a16:colId xmlns:a16="http://schemas.microsoft.com/office/drawing/2014/main" val="1183960141"/>
                    </a:ext>
                  </a:extLst>
                </a:gridCol>
              </a:tblGrid>
              <a:tr h="28748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ru-RU" sz="1400" b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Прикладной</a:t>
                      </a:r>
                      <a:r>
                        <a:rPr lang="ru-RU" sz="1400" b="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 ИИ</a:t>
                      </a:r>
                      <a:endParaRPr lang="ru-RU" sz="1400" b="0" u="none" strike="noStrike" kern="12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Семестр</a:t>
                      </a:r>
                      <a:endParaRPr lang="ru-RU" sz="1400" b="1" i="1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49995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</a:pPr>
                      <a:r>
                        <a:rPr lang="ru-RU" sz="1400" b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Дисциплины</a:t>
                      </a:r>
                      <a:endParaRPr lang="ru-RU" sz="1400" b="0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1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2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ru-RU" sz="140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-52"/>
                        </a:rPr>
                        <a:t>3</a:t>
                      </a:r>
                      <a:endParaRPr lang="ru-RU" sz="14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49180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Операционная система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Linux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1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128454"/>
                  </a:ext>
                </a:extLst>
              </a:tr>
              <a:tr h="42616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Программирование на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PYTHON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142812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Машинное обучение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13983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Мат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.</a:t>
                      </a: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основы 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95026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Глубокие нейронные сети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75386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Спортивный анализ данных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7593006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больших данных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60585"/>
                  </a:ext>
                </a:extLst>
              </a:tr>
              <a:tr h="239504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MLOps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2979857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вэб-технологии в бизнесе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44209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разработка вэб приложений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23845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разработка мобильных </a:t>
                      </a:r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App</a:t>
                      </a:r>
                      <a:endParaRPr lang="ru-RU" sz="1400" b="0" u="none" strike="noStrike" kern="1200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69244"/>
                  </a:ext>
                </a:extLst>
              </a:tr>
              <a:tr h="247175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Цифровые компетенции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59003"/>
                  </a:ext>
                </a:extLst>
              </a:tr>
              <a:tr h="213080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Бизнес-аналитика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237030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Анализ временных рядов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dirty="0">
                          <a:effectLst/>
                          <a:latin typeface="Montserrat" panose="00000500000000000000" pitchFamily="2" charset="-52"/>
                        </a:rPr>
                        <a:t> </a:t>
                      </a:r>
                      <a:r>
                        <a:rPr lang="en-US" sz="1400" b="0" u="none" strike="noStrike" dirty="0">
                          <a:effectLst/>
                          <a:latin typeface="Montserrat" panose="00000500000000000000" pitchFamily="2" charset="-52"/>
                        </a:rPr>
                        <a:t>V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73176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Компьютерное зрение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016564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Обработка естественного языка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7747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методы доступа к данным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757344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Проектный практикум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Cambria Math" panose="02040503050406030204" pitchFamily="18" charset="0"/>
                          <a:cs typeface="+mn-cs"/>
                        </a:rPr>
                        <a:t>⋁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743144"/>
                  </a:ext>
                </a:extLst>
              </a:tr>
              <a:tr h="268803">
                <a:tc>
                  <a:txBody>
                    <a:bodyPr/>
                    <a:lstStyle/>
                    <a:p>
                      <a:pPr algn="l" fontAlgn="t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ru-RU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ВКР и практики (4 семестр)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V</a:t>
                      </a:r>
                      <a:endParaRPr lang="ru-RU" sz="1400" b="0" u="none" strike="noStrike" kern="1200" dirty="0">
                        <a:solidFill>
                          <a:schemeClr val="dk1"/>
                        </a:solidFill>
                        <a:effectLst/>
                        <a:latin typeface="Montserrat" panose="00000500000000000000" pitchFamily="2" charset="-52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17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2844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251360" y="1518375"/>
            <a:ext cx="304481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Опыт УрФУ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9248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37CEA1F-B297-C702-2FA6-D10091D9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8D3D23A0-CD9D-7979-0E03-EB6692C45EFB}"/>
              </a:ext>
            </a:extLst>
          </p:cNvPr>
          <p:cNvSpPr txBox="1"/>
          <p:nvPr/>
        </p:nvSpPr>
        <p:spPr>
          <a:xfrm>
            <a:off x="2129707" y="244232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+mn-lt"/>
                <a:ea typeface="Roboto Medium"/>
                <a:cs typeface="Roboto Medium"/>
                <a:sym typeface="Roboto Medium"/>
              </a:rPr>
              <a:t>ЖИЗНЕННЫЙ ЦИКЛ </a:t>
            </a:r>
            <a:r>
              <a:rPr lang="en-US" sz="3600" dirty="0">
                <a:solidFill>
                  <a:schemeClr val="bg1"/>
                </a:solidFill>
                <a:latin typeface="+mn-lt"/>
                <a:ea typeface="Roboto Medium"/>
                <a:cs typeface="Roboto Medium"/>
                <a:sym typeface="Roboto Medium"/>
              </a:rPr>
              <a:t>ML </a:t>
            </a:r>
            <a:r>
              <a:rPr lang="ru-RU" sz="3600" dirty="0">
                <a:solidFill>
                  <a:schemeClr val="bg1"/>
                </a:solidFill>
                <a:latin typeface="+mn-lt"/>
                <a:ea typeface="Roboto Medium"/>
                <a:cs typeface="Roboto Medium"/>
                <a:sym typeface="Roboto Medium"/>
              </a:rPr>
              <a:t>ПРОЕКТА</a:t>
            </a:r>
            <a:endParaRPr lang="ru-RU" sz="3600" b="0" i="0" u="none" strike="noStrike" cap="none" dirty="0">
              <a:solidFill>
                <a:schemeClr val="bg1"/>
              </a:solidFill>
              <a:latin typeface="+mn-lt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8B8C9B-AAFC-89C2-8AAA-98F046D588D0}"/>
              </a:ext>
            </a:extLst>
          </p:cNvPr>
          <p:cNvSpPr/>
          <p:nvPr/>
        </p:nvSpPr>
        <p:spPr>
          <a:xfrm>
            <a:off x="506691" y="6388559"/>
            <a:ext cx="3249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www.datascience-pm.com</a:t>
            </a:r>
            <a:r>
              <a:rPr lang="en-US" dirty="0"/>
              <a:t>/</a:t>
            </a:r>
            <a:r>
              <a:rPr lang="en-US" dirty="0" err="1"/>
              <a:t>tdsp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0D322BB9-A991-FACD-909C-DBF307BF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8" y="871701"/>
            <a:ext cx="10620483" cy="588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F5489B-0945-766B-8AD8-548BBBE602D3}"/>
              </a:ext>
            </a:extLst>
          </p:cNvPr>
          <p:cNvSpPr txBox="1"/>
          <p:nvPr/>
        </p:nvSpPr>
        <p:spPr>
          <a:xfrm>
            <a:off x="213308" y="6388559"/>
            <a:ext cx="6686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IrinaGoloshchapova</a:t>
            </a:r>
            <a:r>
              <a:rPr lang="ru-RU" dirty="0"/>
              <a:t>/</a:t>
            </a:r>
            <a:r>
              <a:rPr lang="ru-RU" dirty="0" err="1"/>
              <a:t>ml_system_design_doc_ru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B6BD14-DF12-2701-A6E6-3ED2BB3DE0CF}"/>
              </a:ext>
            </a:extLst>
          </p:cNvPr>
          <p:cNvSpPr/>
          <p:nvPr/>
        </p:nvSpPr>
        <p:spPr>
          <a:xfrm>
            <a:off x="9513252" y="5003564"/>
            <a:ext cx="5181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Решаем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Делаем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Смотрим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Roboto Condensed" panose="02000000000000000000" pitchFamily="2" charset="0"/>
              </a:rPr>
              <a:t>дорабатываем</a:t>
            </a:r>
            <a:endParaRPr lang="ru-RU" sz="2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1631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lt1"/>
                </a:solidFill>
              </a:rPr>
              <a:t>НАПРАВЛЕНИЯ ИССЛЕДОВАНИЙ В ИИ ИРИТ-РТФ</a:t>
            </a:r>
            <a:endParaRPr lang="ru-RU" dirty="0"/>
          </a:p>
        </p:txBody>
      </p:sp>
      <p:sp>
        <p:nvSpPr>
          <p:cNvPr id="69" name="Объект 2"/>
          <p:cNvSpPr>
            <a:spLocks noGrp="1"/>
          </p:cNvSpPr>
          <p:nvPr>
            <p:ph idx="1"/>
          </p:nvPr>
        </p:nvSpPr>
        <p:spPr>
          <a:xfrm>
            <a:off x="136479" y="1123059"/>
            <a:ext cx="9744271" cy="559828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Промышленные системы обработки информации </a:t>
            </a:r>
            <a:b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</a:br>
            <a:r>
              <a:rPr lang="ru-RU" sz="2200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измерительные системы, автоматизация, обработка информации датчиков.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Анализ сигналов и изображений в медицинских приложениях</a:t>
            </a:r>
            <a:b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</a:b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	 </a:t>
            </a:r>
            <a:r>
              <a:rPr lang="ru-RU" sz="2200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(система поддержки принятия врачебных решений)</a:t>
            </a:r>
          </a:p>
          <a:p>
            <a:pPr marL="25400" lvl="1" indent="388938">
              <a:lnSpc>
                <a:spcPct val="120000"/>
              </a:lnSpc>
            </a:pPr>
            <a:r>
              <a:rPr lang="ru-RU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Прикладные задачи: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Предиктивная аналитика  (прогнозирование состояний систем)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Системы поддержки принятия управленческих решений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Выявление закономерностей и связей в данных клиентов 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Автоматические системы обработки видео/фото, текстовой и другой информации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И другие задачи</a:t>
            </a:r>
          </a:p>
          <a:p>
            <a:pPr marL="968219" lvl="1" indent="-342900">
              <a:lnSpc>
                <a:spcPct val="120000"/>
              </a:lnSpc>
            </a:pPr>
            <a:endParaRPr lang="ru-RU" sz="2200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70" name="Google Shape;42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5261" y="4789325"/>
            <a:ext cx="2725544" cy="82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13" descr="Российские компании объединились для создания нового вендора / Хаб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10578" r="21884" b="25299"/>
          <a:stretch/>
        </p:blipFill>
        <p:spPr bwMode="auto">
          <a:xfrm>
            <a:off x="9578891" y="1306983"/>
            <a:ext cx="1504710" cy="6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Клиника «Профессорская плюс», Екатеринбург - отзывы - ПроДокторов">
            <a:extLst>
              <a:ext uri="{FF2B5EF4-FFF2-40B4-BE49-F238E27FC236}">
                <a16:creationId xmlns:a16="http://schemas.microsoft.com/office/drawing/2014/main" id="{93AC9296-21D6-E01A-492F-1F2096638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3" r="10808"/>
          <a:stretch/>
        </p:blipFill>
        <p:spPr bwMode="auto">
          <a:xfrm>
            <a:off x="10580941" y="2323133"/>
            <a:ext cx="1398431" cy="90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oogle Shape;43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8891" y="2457698"/>
            <a:ext cx="698340" cy="79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9585" y="983987"/>
            <a:ext cx="949787" cy="12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12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1"/>
            <a:ext cx="12191999" cy="7604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5539" y="127890"/>
            <a:ext cx="9609986" cy="662782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Arial" panose="020B0604020202020204" pitchFamily="34" charset="0"/>
              </a:rPr>
              <a:t>Академические Партнеры Центра</a:t>
            </a:r>
          </a:p>
        </p:txBody>
      </p:sp>
      <p:sp>
        <p:nvSpPr>
          <p:cNvPr id="19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794102" y="1878709"/>
            <a:ext cx="4906690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700" b="1" dirty="0">
                <a:latin typeface="Arial" panose="020B0604020202020204" pitchFamily="34" charset="0"/>
                <a:cs typeface="Arial" panose="020B0604020202020204" pitchFamily="34" charset="0"/>
              </a:rPr>
              <a:t>Елена Акимова.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Ведущий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научный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сотрудник. </a:t>
            </a:r>
            <a:r>
              <a:rPr lang="ru-RU" sz="1700" dirty="0">
                <a:latin typeface="Arial"/>
                <a:cs typeface="Arial"/>
              </a:rPr>
              <a:t> Институт математики и механики им. Н.Н. Красовского УрО РАН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94FA82A-D9A1-F941-8E9B-42D7EFE7D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94"/>
          <a:stretch/>
        </p:blipFill>
        <p:spPr>
          <a:xfrm>
            <a:off x="10895057" y="1614843"/>
            <a:ext cx="1028881" cy="946016"/>
          </a:xfrm>
          <a:prstGeom prst="rect">
            <a:avLst/>
          </a:prstGeom>
        </p:spPr>
      </p:pic>
      <p:sp>
        <p:nvSpPr>
          <p:cNvPr id="32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798332" y="2715614"/>
            <a:ext cx="4781190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700" dirty="0">
                <a:latin typeface="Arial"/>
                <a:cs typeface="Arial"/>
              </a:rPr>
              <a:t>администратор супер компьютера</a:t>
            </a:r>
          </a:p>
        </p:txBody>
      </p:sp>
      <p:sp>
        <p:nvSpPr>
          <p:cNvPr id="33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824480" y="3204501"/>
            <a:ext cx="4845933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Владимир Мисилов.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Научный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сотрудник. </a:t>
            </a:r>
            <a:r>
              <a:rPr lang="ru-RU" dirty="0">
                <a:latin typeface="Arial"/>
                <a:cs typeface="Arial"/>
              </a:rPr>
              <a:t> </a:t>
            </a:r>
            <a:br>
              <a:rPr lang="ru-RU" dirty="0">
                <a:latin typeface="Arial"/>
                <a:cs typeface="Arial"/>
              </a:rPr>
            </a:br>
            <a:r>
              <a:rPr lang="ru-RU" dirty="0">
                <a:latin typeface="Arial"/>
                <a:cs typeface="Arial"/>
              </a:rPr>
              <a:t>ИММ им. Н.Н. Красовского УрО РАН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EA363E1-9BC3-9028-FCEC-4076FD174F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5" t="9485" r="17940" b="18708"/>
          <a:stretch/>
        </p:blipFill>
        <p:spPr>
          <a:xfrm>
            <a:off x="11064274" y="2929428"/>
            <a:ext cx="791026" cy="952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7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6718138" y="816054"/>
            <a:ext cx="5150042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Институт Математики и Механики УрРО РАН, специализация: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Суперкомпьютеры, параллелизации вычислений</a:t>
            </a:r>
            <a:endParaRPr lang="ru-RU" sz="1600" dirty="0">
              <a:latin typeface="Arial"/>
              <a:cs typeface="Arial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774865" y="1112520"/>
            <a:ext cx="0" cy="552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4DBC5F7-5E2A-5271-B89D-601386332C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386" b="2147"/>
          <a:stretch/>
        </p:blipFill>
        <p:spPr>
          <a:xfrm>
            <a:off x="56832" y="1811371"/>
            <a:ext cx="5413575" cy="111658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1FB194E-43A4-8AF5-2901-6FFA96186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25" y="2884003"/>
            <a:ext cx="4754024" cy="1167155"/>
          </a:xfrm>
          <a:prstGeom prst="rect">
            <a:avLst/>
          </a:prstGeom>
        </p:spPr>
      </p:pic>
      <p:sp>
        <p:nvSpPr>
          <p:cNvPr id="41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1112656" y="806213"/>
            <a:ext cx="4662209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Лаборатория Анализа Больших данных ВШЭ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(Lambda)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20+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исследователей по использованию ИИ в физике и анализе промышленных процессов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/>
              <a:cs typeface="Arial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208169" y="4112040"/>
            <a:ext cx="9371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2" name="Picture 8" descr="ИММ УрО РАН - главная страница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56"/>
          <a:stretch/>
        </p:blipFill>
        <p:spPr bwMode="auto">
          <a:xfrm>
            <a:off x="5868978" y="887937"/>
            <a:ext cx="824055" cy="83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6007DDD-2800-E184-1CEF-E0D9A5C46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9374" y="4392131"/>
            <a:ext cx="905797" cy="817734"/>
          </a:xfrm>
          <a:prstGeom prst="rect">
            <a:avLst/>
          </a:prstGeom>
        </p:spPr>
      </p:pic>
      <p:sp>
        <p:nvSpPr>
          <p:cNvPr id="45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237457" y="4588354"/>
            <a:ext cx="4514851" cy="55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b="1" dirty="0">
                <a:latin typeface="arial" panose="020B0604020202020204" pitchFamily="34" charset="0"/>
              </a:rPr>
              <a:t>Александр</a:t>
            </a:r>
            <a: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Сергеев,   </a:t>
            </a:r>
            <a:r>
              <a:rPr lang="ru-RU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к.т.н, УРФУ,  когнетивные науки, Прикладное МО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249013" y="4236429"/>
            <a:ext cx="4514851" cy="41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ИИ в когнитивных науках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Google Shape;431;p32">
            <a:extLst>
              <a:ext uri="{FF2B5EF4-FFF2-40B4-BE49-F238E27FC236}">
                <a16:creationId xmlns:a16="http://schemas.microsoft.com/office/drawing/2014/main" id="{CC47F1A0-A068-8DC3-88F0-0AE982590298}"/>
              </a:ext>
            </a:extLst>
          </p:cNvPr>
          <p:cNvSpPr txBox="1"/>
          <p:nvPr/>
        </p:nvSpPr>
        <p:spPr>
          <a:xfrm>
            <a:off x="249013" y="5314340"/>
            <a:ext cx="4514849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sz="1600" b="1" dirty="0">
                <a:latin typeface="arial" panose="020B0604020202020204" pitchFamily="34" charset="0"/>
              </a:rPr>
              <a:t>Александр Храмов </a:t>
            </a:r>
            <a:r>
              <a:rPr lang="ru-RU" sz="1600" b="0" i="0" dirty="0">
                <a:effectLst/>
                <a:latin typeface="Commissioner"/>
              </a:rPr>
              <a:t>главный научный сотрудник Балтийского центра нейротехнологий и искусственного интеллекта Д.ф.-м.н., профессор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3BB9000-CC98-2306-453C-3AA435719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9374" y="5285523"/>
            <a:ext cx="880037" cy="951585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964127" y="4973891"/>
            <a:ext cx="50012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Никифорова Анастасия, </a:t>
            </a:r>
            <a:r>
              <a:rPr lang="ru-RU" dirty="0"/>
              <a:t>к.м.н.</a:t>
            </a:r>
          </a:p>
          <a:p>
            <a:r>
              <a:rPr lang="ru-RU" sz="1700" dirty="0"/>
              <a:t>Главный врач профессорская +, Ассистент кафедры профилактической и семейной медицины УГМУ</a:t>
            </a:r>
            <a:endParaRPr lang="en-US" altLang="ru-RU" dirty="0"/>
          </a:p>
        </p:txBody>
      </p:sp>
      <p:sp>
        <p:nvSpPr>
          <p:cNvPr id="78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893845" y="4121881"/>
            <a:ext cx="5487141" cy="41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ИИ в здравоохранении </a:t>
            </a:r>
            <a:b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(психиатрия, офтальмология)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937622" y="4659568"/>
            <a:ext cx="4866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Кулябин</a:t>
            </a:r>
            <a:r>
              <a:rPr lang="ru-RU" b="1" dirty="0"/>
              <a:t> Михаил </a:t>
            </a:r>
            <a:r>
              <a:rPr lang="en-US" b="1" dirty="0"/>
              <a:t>PHD, Siemens R&amp;D, FAU</a:t>
            </a:r>
            <a:endParaRPr lang="en-US" altLang="ru-RU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013" y="835001"/>
            <a:ext cx="756154" cy="960680"/>
          </a:xfrm>
          <a:prstGeom prst="rect">
            <a:avLst/>
          </a:prstGeom>
        </p:spPr>
      </p:pic>
      <p:pic>
        <p:nvPicPr>
          <p:cNvPr id="19458" name="Picture 2" descr="Mikhail Kulyabin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6" r="13581" b="32225"/>
          <a:stretch/>
        </p:blipFill>
        <p:spPr bwMode="auto">
          <a:xfrm>
            <a:off x="10983913" y="4049054"/>
            <a:ext cx="871387" cy="8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Никифорова Анастасия Андреевна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7623" r="20451" b="61107"/>
          <a:stretch/>
        </p:blipFill>
        <p:spPr bwMode="auto">
          <a:xfrm>
            <a:off x="10975261" y="4979913"/>
            <a:ext cx="902841" cy="8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Петренко Тимур Сергеевич, детский психиатр - 66 отзывов | Екатеринбург -  ПроДокторов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3" b="12682"/>
          <a:stretch/>
        </p:blipFill>
        <p:spPr bwMode="auto">
          <a:xfrm>
            <a:off x="10865265" y="5786966"/>
            <a:ext cx="1031442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Прямоугольник 35"/>
          <p:cNvSpPr/>
          <p:nvPr/>
        </p:nvSpPr>
        <p:spPr>
          <a:xfrm>
            <a:off x="5982701" y="5872958"/>
            <a:ext cx="500121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Петренко Тимур, </a:t>
            </a:r>
            <a:r>
              <a:rPr lang="ru-RU" dirty="0"/>
              <a:t>к.м.н., доцент</a:t>
            </a:r>
          </a:p>
          <a:p>
            <a:r>
              <a:rPr lang="ru-RU" sz="1700" dirty="0"/>
              <a:t>доцент УГМУ</a:t>
            </a: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3197914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lt1"/>
                </a:solidFill>
              </a:rPr>
              <a:t>СТРУКТУРА ЛАБОРАТОРИЙ ИИ УРФУ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20606" y="4895272"/>
            <a:ext cx="7585363" cy="18334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Специфика лабораторий:</a:t>
            </a:r>
          </a:p>
          <a:p>
            <a:r>
              <a:rPr lang="ru-RU" dirty="0"/>
              <a:t>Постановка совместная проработка задач с партнером!</a:t>
            </a:r>
          </a:p>
          <a:p>
            <a:r>
              <a:rPr lang="ru-RU" dirty="0"/>
              <a:t>Участие партнера лаборатории в управлении коллективом. </a:t>
            </a:r>
          </a:p>
          <a:p>
            <a:r>
              <a:rPr lang="ru-RU" dirty="0"/>
              <a:t>Основные разработчики – сотрудники Вуза.</a:t>
            </a:r>
          </a:p>
          <a:p>
            <a:r>
              <a:rPr lang="ru-RU" dirty="0"/>
              <a:t>Набор кадров из магистратур по ИИ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62" y="923100"/>
            <a:ext cx="8681174" cy="409152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969" y="4624385"/>
            <a:ext cx="4286031" cy="210430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832436" y="4525818"/>
            <a:ext cx="4359563" cy="2332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0206182" y="5676537"/>
            <a:ext cx="999673" cy="641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2208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29;p18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7;g13e6e8c9f0c_0_14"/>
          <p:cNvSpPr txBox="1"/>
          <p:nvPr/>
        </p:nvSpPr>
        <p:spPr>
          <a:xfrm>
            <a:off x="3028553" y="16871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>
                <a:solidFill>
                  <a:schemeClr val="bg1"/>
                </a:solidFill>
                <a:ea typeface="Roboto Medium"/>
                <a:cs typeface="Roboto Medium"/>
                <a:sym typeface="Roboto Medium"/>
              </a:rPr>
              <a:t>ПОСТАНОВКА ЗАДАЧИ</a:t>
            </a:r>
            <a:endParaRPr lang="ru-RU" sz="3600" b="0" i="0" u="none" strike="noStrike" cap="none" dirty="0">
              <a:solidFill>
                <a:schemeClr val="bg1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Объект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31" r="670" b="2123"/>
          <a:stretch/>
        </p:blipFill>
        <p:spPr>
          <a:xfrm>
            <a:off x="535279" y="3056860"/>
            <a:ext cx="6133376" cy="34195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2572" y="827578"/>
            <a:ext cx="754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Система оценки фрагментации горных пород на открытом карьере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8619" y="1227688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Оценка качества взрывных работ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87383" y="1596200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Продуктивность транспортировки материала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89705" y="1965532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Экономия на до-дроблении материала</a:t>
            </a: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555" y="3078672"/>
            <a:ext cx="4290781" cy="33469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5059" y="2416154"/>
            <a:ext cx="4851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доп. Задача – оценка выхода асбеста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5572" y="903306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Задача считается вручную</a:t>
            </a: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7387628" y="932507"/>
            <a:ext cx="0" cy="194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46109" y="1825276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Готовые решения работают только </a:t>
            </a:r>
            <a:br>
              <a:rPr lang="ru-RU" sz="1800" dirty="0"/>
            </a:br>
            <a:r>
              <a:rPr lang="ru-RU" sz="1800" dirty="0"/>
              <a:t>при приближении и стоят дорого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09033" y="1269941"/>
            <a:ext cx="354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/>
              <a:t>Высокие трудозатраты </a:t>
            </a:r>
            <a:br>
              <a:rPr lang="ru-RU" sz="1800" dirty="0"/>
            </a:br>
            <a:r>
              <a:rPr lang="ru-RU" sz="1800" dirty="0"/>
              <a:t>и занятость двух специалистов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CFDAF-C762-BD36-D823-B755CD3039E8}"/>
              </a:ext>
            </a:extLst>
          </p:cNvPr>
          <p:cNvSpPr txBox="1"/>
          <p:nvPr/>
        </p:nvSpPr>
        <p:spPr>
          <a:xfrm>
            <a:off x="1400030" y="640419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www.mdpi.com/2076-3417/11/22/10532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E9F341-BCE8-CD0D-2598-0726EAB04403}"/>
              </a:ext>
            </a:extLst>
          </p:cNvPr>
          <p:cNvSpPr txBox="1"/>
          <p:nvPr/>
        </p:nvSpPr>
        <p:spPr>
          <a:xfrm>
            <a:off x="6206895" y="6421000"/>
            <a:ext cx="5312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www.computeroptics.ru/KO/PDF/KO48-2/480214.pdf</a:t>
            </a:r>
          </a:p>
        </p:txBody>
      </p:sp>
    </p:spTree>
    <p:extLst>
      <p:ext uri="{BB962C8B-B14F-4D97-AF65-F5344CB8AC3E}">
        <p14:creationId xmlns:p14="http://schemas.microsoft.com/office/powerpoint/2010/main" val="24675540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5A71C118-600D-D6F0-668D-8C20158E0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5E4D757E-35CA-0E90-F243-DF8670ECAD54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ПОДГОТОВКА ДАННЫХ</a:t>
            </a:r>
            <a:endParaRPr lang="ru-RU"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38B0831F-FD71-7247-6E2E-3112F71364E9}"/>
              </a:ext>
            </a:extLst>
          </p:cNvPr>
          <p:cNvSpPr txBox="1"/>
          <p:nvPr/>
        </p:nvSpPr>
        <p:spPr>
          <a:xfrm>
            <a:off x="114300" y="891048"/>
            <a:ext cx="10974811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Подготовка данных</a:t>
            </a:r>
            <a:endParaRPr lang="ru-RU" sz="2000" b="1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Формирование набора данных.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Выезды на места, поиск в интернете, синтез?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 err="1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Дрифт</a:t>
            </a:r>
            <a:r>
              <a:rPr lang="ru-RU" sz="20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данных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: </a:t>
            </a:r>
            <a:r>
              <a:rPr lang="ru-RU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Устаревают ли данные? Меняются ли внешние условия?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(напр. Освещение, порода после дождя?) – возможно, учет 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досбором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данных</a:t>
            </a:r>
            <a:endParaRPr lang="ru-RU" sz="20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Разметка набора данных.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Семантическая сегментация или объектная?</a:t>
            </a:r>
          </a:p>
          <a:p>
            <a:pPr marL="1603375" lvl="2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Помощь экспертов в разметке? – ограниченная.</a:t>
            </a: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Как привязать данные к заключениям экспертов? – «на глаз»</a:t>
            </a:r>
          </a:p>
          <a:p>
            <a:pPr marL="889000" lvl="1" indent="-352425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Где хранить данные?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761" y="4022734"/>
            <a:ext cx="2463624" cy="24636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51532"/>
          <a:stretch/>
        </p:blipFill>
        <p:spPr>
          <a:xfrm>
            <a:off x="6667061" y="3942546"/>
            <a:ext cx="2382624" cy="1340225"/>
          </a:xfrm>
          <a:prstGeom prst="rect">
            <a:avLst/>
          </a:prstGeom>
        </p:spPr>
      </p:pic>
      <p:sp>
        <p:nvSpPr>
          <p:cNvPr id="10" name="Rectangle 6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0" y="2162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Рисунок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30" y="4553492"/>
            <a:ext cx="2076568" cy="17901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/>
          <a:srcRect l="-1" r="53225"/>
          <a:stretch/>
        </p:blipFill>
        <p:spPr>
          <a:xfrm>
            <a:off x="6805331" y="5214452"/>
            <a:ext cx="2299430" cy="134022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олпа&#10;&#10;Автоматически созданное описание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7" t="4585" r="1539" b="55873"/>
          <a:stretch/>
        </p:blipFill>
        <p:spPr bwMode="auto">
          <a:xfrm>
            <a:off x="2091247" y="4523909"/>
            <a:ext cx="2067302" cy="18971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 descr="Изображение выглядит как толпа&#10;&#10;Автоматически созданное описание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4" t="60736" r="2"/>
          <a:stretch/>
        </p:blipFill>
        <p:spPr bwMode="auto">
          <a:xfrm>
            <a:off x="114300" y="4553492"/>
            <a:ext cx="2030762" cy="18379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759" y="3939725"/>
            <a:ext cx="2543812" cy="254381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l="51532"/>
          <a:stretch/>
        </p:blipFill>
        <p:spPr>
          <a:xfrm>
            <a:off x="6722135" y="3874227"/>
            <a:ext cx="2382626" cy="13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45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FA4B9ED0-345F-CB16-4A80-DD48DE65C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e6e8c9f0c_0_14">
            <a:extLst>
              <a:ext uri="{FF2B5EF4-FFF2-40B4-BE49-F238E27FC236}">
                <a16:creationId xmlns:a16="http://schemas.microsoft.com/office/drawing/2014/main" id="{F3E8D4B4-AE96-82F5-69E7-4125CFE77E2D}"/>
              </a:ext>
            </a:extLst>
          </p:cNvPr>
          <p:cNvSpPr txBox="1"/>
          <p:nvPr/>
        </p:nvSpPr>
        <p:spPr>
          <a:xfrm>
            <a:off x="2327701" y="390423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ПРИМЕР ПРОЕКТА</a:t>
            </a:r>
            <a:endParaRPr lang="ru-RU"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CF491C9A-9DD0-058E-523B-DEC8BF52ED6F}"/>
              </a:ext>
            </a:extLst>
          </p:cNvPr>
          <p:cNvSpPr txBox="1"/>
          <p:nvPr/>
        </p:nvSpPr>
        <p:spPr>
          <a:xfrm>
            <a:off x="461725" y="778221"/>
            <a:ext cx="1143809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Постановка задачи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Что именно создаем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Система оценки продуктивности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гор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но-обогатительного комбината в реальном режиме времени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Архитектурные требования.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Мобильное вычислительное устройство.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Содержательные требования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эмпирическое распределение с небольшой дисперсией и небольшим средним  – показатель «хорошей» фрагментации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какая метрика показательна?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Гипотезы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Instance segmentation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можно заменить на </a:t>
            </a:r>
            <a:r>
              <a:rPr lang="ru-RU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варианты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object detection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Требования к качеству.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На уровне глаза эксперта. </a:t>
            </a:r>
          </a:p>
          <a:p>
            <a:pPr marL="558800"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</a:pPr>
            <a:endParaRPr lang="ru-RU" sz="20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 descr="Изображение выглядит как толпа&#10;&#10;Автоматически созданное описание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4" t="61218" r="2"/>
          <a:stretch/>
        </p:blipFill>
        <p:spPr bwMode="auto">
          <a:xfrm>
            <a:off x="169253" y="4440522"/>
            <a:ext cx="2747274" cy="21396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 descr="Изображение выглядит как толпа&#10;&#10;Автоматически созданное описание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6" t="4573" b="55815"/>
          <a:stretch/>
        </p:blipFill>
        <p:spPr bwMode="auto">
          <a:xfrm>
            <a:off x="2916527" y="4440522"/>
            <a:ext cx="2674242" cy="21854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15531405" y="43948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/>
          <a:srcRect l="2019"/>
          <a:stretch/>
        </p:blipFill>
        <p:spPr>
          <a:xfrm>
            <a:off x="8084799" y="4117456"/>
            <a:ext cx="3815621" cy="2401160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01" y="4440522"/>
            <a:ext cx="2293080" cy="210370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37628" y="3936650"/>
            <a:ext cx="26105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Instance segmentation</a:t>
            </a:r>
            <a:r>
              <a:rPr lang="ru-RU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34437" y="3994445"/>
            <a:ext cx="1987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Object detection </a:t>
            </a:r>
            <a:endParaRPr lang="ru-RU" sz="2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333633" y="3999640"/>
            <a:ext cx="2935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Oriented object detection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205752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410966" y="880423"/>
            <a:ext cx="1130270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Выбор типа модели.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Алгоритм машинного обучения: классический или нейронная сеть, какая архитектура? Какая постановка задачи с точки зрения  ML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, ML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метрики?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Обучение модели</a:t>
            </a:r>
            <a:r>
              <a:rPr lang="ru-RU" sz="20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Используется подготовленный набор данных. 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lvl="1" indent="-355600">
              <a:lnSpc>
                <a:spcPct val="110000"/>
              </a:lnSpc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Оценка качества работы обученной модели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 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ML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метрики? Как оценивать Бизнес-Метрику? </a:t>
            </a:r>
            <a:r>
              <a:rPr lang="ru-RU" sz="2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Предложена своя метрика </a:t>
            </a:r>
            <a:r>
              <a:rPr lang="ru-RU" sz="2000" b="1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– расстояние </a:t>
            </a:r>
            <a:r>
              <a:rPr lang="ru-RU" sz="2000" b="1" dirty="0" err="1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Васерштейна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.</a:t>
            </a:r>
            <a:endParaRPr lang="ru-RU" sz="20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98E8120-F317-6A56-AC28-4D73DE357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213" y="2697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Google Shape;117;g13e6e8c9f0c_0_14">
            <a:extLst>
              <a:ext uri="{FF2B5EF4-FFF2-40B4-BE49-F238E27FC236}">
                <a16:creationId xmlns:a16="http://schemas.microsoft.com/office/drawing/2014/main" id="{BB27AC0F-09FB-F03A-B208-198C1C12018B}"/>
              </a:ext>
            </a:extLst>
          </p:cNvPr>
          <p:cNvSpPr txBox="1"/>
          <p:nvPr/>
        </p:nvSpPr>
        <p:spPr>
          <a:xfrm>
            <a:off x="1997170" y="326179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ОБУЧЕНИЕ МОДЕЛИ</a:t>
            </a:r>
            <a:endParaRPr lang="ru-RU"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66" y="3228975"/>
            <a:ext cx="5528207" cy="3057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642" y="2921577"/>
            <a:ext cx="3445941" cy="215172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085" y="4998535"/>
            <a:ext cx="2949459" cy="175298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25764" y="2921577"/>
            <a:ext cx="1045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YOLO v5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113587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29;p18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7;g13e6e8c9f0c_0_14"/>
          <p:cNvSpPr txBox="1"/>
          <p:nvPr/>
        </p:nvSpPr>
        <p:spPr>
          <a:xfrm>
            <a:off x="1897421" y="27348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600" dirty="0">
                <a:solidFill>
                  <a:schemeClr val="bg1"/>
                </a:solidFill>
                <a:ea typeface="Roboto Medium"/>
                <a:cs typeface="Roboto Medium"/>
                <a:sym typeface="Roboto Medium"/>
              </a:rPr>
              <a:t>Схема ИИ проекта</a:t>
            </a:r>
            <a:endParaRPr lang="ru-RU" sz="3600" b="0" i="0" u="none" strike="noStrike" cap="none" dirty="0">
              <a:solidFill>
                <a:schemeClr val="bg1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45" y="2450360"/>
            <a:ext cx="9966207" cy="41062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795" y="952571"/>
            <a:ext cx="10918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Итоговая работа в условиях «без интернета», на планшете.</a:t>
            </a:r>
          </a:p>
          <a:p>
            <a:pPr marL="354013"/>
            <a:r>
              <a:rPr lang="ru-RU" sz="2000" dirty="0"/>
              <a:t>База данных пополняется из внешних источников, </a:t>
            </a:r>
            <a:br>
              <a:rPr lang="ru-RU" sz="2000" dirty="0"/>
            </a:br>
            <a:r>
              <a:rPr lang="ru-RU" sz="2000" dirty="0"/>
              <a:t>сбор данных осложнен не готовностью персонала комбината</a:t>
            </a:r>
          </a:p>
          <a:p>
            <a:pPr marL="625475"/>
            <a:r>
              <a:rPr lang="ru-RU" sz="2000" dirty="0"/>
              <a:t>Точность оценивается заказчиком «на глаз»</a:t>
            </a:r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5971032" y="3419856"/>
            <a:ext cx="393192" cy="283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24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3"/>
          <p:cNvSpPr/>
          <p:nvPr/>
        </p:nvSpPr>
        <p:spPr>
          <a:xfrm>
            <a:off x="1999480" y="199944"/>
            <a:ext cx="963372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Набор на ИИ специальности</a:t>
            </a:r>
            <a:r>
              <a:rPr lang="ru-RU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2022-202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ru-RU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год</a:t>
            </a:r>
            <a:endParaRPr dirty="0"/>
          </a:p>
        </p:txBody>
      </p:sp>
      <p:graphicFrame>
        <p:nvGraphicFramePr>
          <p:cNvPr id="494" name="Google Shape;494;p53"/>
          <p:cNvGraphicFramePr/>
          <p:nvPr/>
        </p:nvGraphicFramePr>
        <p:xfrm>
          <a:off x="254000" y="1069922"/>
          <a:ext cx="11623588" cy="43108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4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6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b="1" u="none" strike="noStrike" cap="none" dirty="0"/>
                        <a:t>Направление подготовки</a:t>
                      </a:r>
                      <a:endParaRPr sz="20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b="1" u="none" strike="noStrike" cap="none" dirty="0"/>
                        <a:t>УРФУ бюджет/контракт</a:t>
                      </a:r>
                      <a:endParaRPr sz="20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b="1" u="none" strike="noStrike" cap="none"/>
                        <a:t>2022 </a:t>
                      </a:r>
                      <a:endParaRPr sz="20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b="1" u="none" strike="noStrike" cap="none" dirty="0"/>
                        <a:t>2023 </a:t>
                      </a:r>
                      <a:endParaRPr sz="20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b="1" u="none" strike="noStrike" cap="none" dirty="0"/>
                        <a:t>2024</a:t>
                      </a:r>
                      <a:endParaRPr sz="20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МАГИСТРАТУРЫ</a:t>
                      </a:r>
                      <a:endParaRPr sz="20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33721"/>
                  </a:ext>
                </a:extLst>
              </a:tr>
              <a:tr h="297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09.04.01 “Инженерия ИИ”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75/20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75/23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75/18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09.04.02  </a:t>
                      </a: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Practical</a:t>
                      </a:r>
                      <a:r>
                        <a:rPr lang="en-US" sz="2000" u="none" strike="noStrike" cap="none" baseline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AI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-/7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-/5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-/11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09.04.02  “Прикладной ИИ”</a:t>
                      </a: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20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EdTech</a:t>
                      </a:r>
                      <a:r>
                        <a:rPr lang="en-US" sz="2000" u="none" strike="noStrike" cap="none" baseline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2000" u="none" strike="noStrike" cap="none" baseline="0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Нетология</a:t>
                      </a:r>
                      <a:r>
                        <a:rPr lang="ru-RU" sz="2000" u="none" strike="noStrike" cap="none" baseline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-/-</a:t>
                      </a:r>
                      <a:endParaRPr lang="en-US"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-/-</a:t>
                      </a:r>
                      <a:endParaRPr lang="en-US"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79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09.04.0</a:t>
                      </a: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 “Инженерия МО”</a:t>
                      </a: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20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EdTech</a:t>
                      </a:r>
                      <a:r>
                        <a:rPr lang="en-US" sz="2000" u="none" strike="noStrike" cap="none" baseline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u="none" strike="noStrike" cap="none" baseline="0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SkillFactory</a:t>
                      </a:r>
                      <a:r>
                        <a:rPr lang="ru-RU" sz="2000" u="none" strike="noStrike" cap="none" baseline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-/93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-/196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-/-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13.04.02 Электроэнергетика и Электротехника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13/-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13/-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15/-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01.04.04 Прикладная математика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15/-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15/54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-/-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b="1" i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БАКАЛАВРИАТ</a:t>
                      </a:r>
                      <a:endParaRPr sz="2000" b="1" i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1" i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1" i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1" i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09.03.01 “Алгоритмы ИИ”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 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100/20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100/30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09.03.03 “Прикладной ИИ”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-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-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100/40</a:t>
                      </a:r>
                      <a:endParaRPr sz="20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75" marR="6275" marT="6275" marB="0" anchor="ctr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10867"/>
                  </a:ext>
                </a:extLst>
              </a:tr>
            </a:tbl>
          </a:graphicData>
        </a:graphic>
      </p:graphicFrame>
      <p:sp>
        <p:nvSpPr>
          <p:cNvPr id="495" name="Google Shape;495;p53"/>
          <p:cNvSpPr/>
          <p:nvPr/>
        </p:nvSpPr>
        <p:spPr>
          <a:xfrm>
            <a:off x="689688" y="5740500"/>
            <a:ext cx="11187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3"/>
          <p:cNvSpPr/>
          <p:nvPr/>
        </p:nvSpPr>
        <p:spPr>
          <a:xfrm>
            <a:off x="441950" y="5497800"/>
            <a:ext cx="11495400" cy="1169700"/>
          </a:xfrm>
          <a:prstGeom prst="frame">
            <a:avLst>
              <a:gd name="adj1" fmla="val 1284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556250" y="5581600"/>
            <a:ext cx="11381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Результат - это рост числа ИИ специалистов в регионах (решение проблемы нехватки специалистов)! </a:t>
            </a:r>
            <a:br>
              <a:rPr lang="ru-RU" sz="1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-RU" sz="1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	</a:t>
            </a:r>
            <a:r>
              <a:rPr lang="ru-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Большая часть ИИ компаний сегодня в Москве и Санкт-Петербурге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 этом в регионах много ИТ компаний , задач по цифровой трансформации, и другие задачи</a:t>
            </a:r>
            <a:endParaRPr sz="18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56204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78D75D-7ACF-0707-ED10-83D9C4492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" r="48953" b="4525"/>
          <a:stretch/>
        </p:blipFill>
        <p:spPr>
          <a:xfrm>
            <a:off x="488177" y="3544972"/>
            <a:ext cx="2280704" cy="185413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533BB92-1245-3596-1D8A-EACFEB86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083" y="3587134"/>
            <a:ext cx="2538203" cy="184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002948" y="5385512"/>
            <a:ext cx="3177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Ультразвуковой анемометр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24909" y="5328794"/>
            <a:ext cx="27422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/>
              <a:t>Ультразвуковой </a:t>
            </a:r>
            <a:br>
              <a:rPr lang="ru-RU" sz="2000" dirty="0"/>
            </a:br>
            <a:r>
              <a:rPr lang="ru-RU" sz="2000" dirty="0"/>
              <a:t>накладной расходомер</a:t>
            </a: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/>
        </p:nvGraphicFramePr>
        <p:xfrm>
          <a:off x="64848" y="1079500"/>
          <a:ext cx="11790145" cy="2322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90145">
                  <a:extLst>
                    <a:ext uri="{9D8B030D-6E8A-4147-A177-3AD203B41FA5}">
                      <a16:colId xmlns:a16="http://schemas.microsoft.com/office/drawing/2014/main" val="3287713041"/>
                    </a:ext>
                  </a:extLst>
                </a:gridCol>
              </a:tblGrid>
              <a:tr h="2275602">
                <a:tc>
                  <a:txBody>
                    <a:bodyPr/>
                    <a:lstStyle/>
                    <a:p>
                      <a:pPr marL="0" indent="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2000" b="1" u="sng" dirty="0">
                          <a:solidFill>
                            <a:schemeClr val="tx1"/>
                          </a:solidFill>
                          <a:effectLst/>
                        </a:rPr>
                        <a:t>Разработки:</a:t>
                      </a:r>
                    </a:p>
                    <a:p>
                      <a:pPr marL="457200" indent="-45720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Ультразвуковой расходомер пневматической тормозной магистрали железнодорожного поезда, </a:t>
                      </a:r>
                    </a:p>
                    <a:p>
                      <a:pPr marL="457200" indent="-45720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Система обнаружения пенообразования потока и оценки содержания пены в трубопроводе с помощью накладных ультразвуковых расходомеров.</a:t>
                      </a:r>
                    </a:p>
                    <a:p>
                      <a:pPr marL="457200" indent="-45720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Ультразвуковой анемометр.</a:t>
                      </a:r>
                    </a:p>
                    <a:p>
                      <a:pPr marL="457200" indent="-457200">
                        <a:spcBef>
                          <a:spcPts val="9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Накладной ультразвуковой расходомер жидкостей со</a:t>
                      </a:r>
                      <a:r>
                        <a:rPr lang="ru-RU" sz="2000" b="0" u="none" baseline="0" dirty="0">
                          <a:solidFill>
                            <a:schemeClr val="tx1"/>
                          </a:solidFill>
                          <a:effectLst/>
                        </a:rPr>
                        <a:t> сложно-модулированными </a:t>
                      </a:r>
                      <a:r>
                        <a:rPr lang="ru-RU" sz="2000" b="0" u="none" dirty="0">
                          <a:solidFill>
                            <a:schemeClr val="tx1"/>
                          </a:solidFill>
                          <a:effectLst/>
                        </a:rPr>
                        <a:t>сигналами.</a:t>
                      </a:r>
                    </a:p>
                  </a:txBody>
                  <a:tcPr marL="0" marR="0" marT="3619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160238"/>
                  </a:ext>
                </a:extLst>
              </a:tr>
            </a:tbl>
          </a:graphicData>
        </a:graphic>
      </p:graphicFrame>
      <p:pic>
        <p:nvPicPr>
          <p:cNvPr id="10242" name="Picture 2" descr="АО &quot;НПК ВИП&quot;">
            <a:extLst>
              <a:ext uri="{FF2B5EF4-FFF2-40B4-BE49-F238E27FC236}">
                <a16:creationId xmlns:a16="http://schemas.microsoft.com/office/drawing/2014/main" id="{6D23737B-3C2B-4848-DD06-F63D244B8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3779"/>
          <a:stretch/>
        </p:blipFill>
        <p:spPr bwMode="auto">
          <a:xfrm>
            <a:off x="141043" y="6101378"/>
            <a:ext cx="2860948" cy="7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A70312-D821-5845-207E-5097A58164D4}"/>
              </a:ext>
            </a:extLst>
          </p:cNvPr>
          <p:cNvSpPr txBox="1"/>
          <p:nvPr/>
        </p:nvSpPr>
        <p:spPr>
          <a:xfrm>
            <a:off x="2967134" y="6472094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https://ieeexplore.ieee.org/abstract/document/8988167/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80806" y="3908642"/>
            <a:ext cx="4822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Решение позволяет проводить точные и 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быстрые оценки расхода 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без лишней интеграции измерителя и системы</a:t>
            </a:r>
          </a:p>
        </p:txBody>
      </p:sp>
      <p:pic>
        <p:nvPicPr>
          <p:cNvPr id="2" name="Google Shape;129;p18">
            <a:extLst>
              <a:ext uri="{FF2B5EF4-FFF2-40B4-BE49-F238E27FC236}">
                <a16:creationId xmlns:a16="http://schemas.microsoft.com/office/drawing/2014/main" id="{0C58E512-0C1C-5C27-6AF4-3BB6BD691FD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86589"/>
          <a:stretch/>
        </p:blipFill>
        <p:spPr>
          <a:xfrm>
            <a:off x="3620" y="-189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Заголовок 1"/>
          <p:cNvSpPr txBox="1">
            <a:spLocks/>
          </p:cNvSpPr>
          <p:nvPr/>
        </p:nvSpPr>
        <p:spPr>
          <a:xfrm>
            <a:off x="1477359" y="-41677"/>
            <a:ext cx="11281394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</a:rPr>
              <a:t>Ультразвуковые расходомеры </a:t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>(измерительные локационные системы)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596021" y="1033549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294084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-13311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712155" y="199954"/>
            <a:ext cx="1006894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контроля технологических процессов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552663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2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3108" y="1420033"/>
            <a:ext cx="11925781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Система на основе ИИ для обнаружения пенообразования потока и оценки содержания пены </a:t>
            </a:r>
          </a:p>
          <a:p>
            <a:pPr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и момента окончания промывки в трубопроводе с помощью информации накладных датчиков</a:t>
            </a:r>
          </a:p>
          <a:p>
            <a:pPr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Сокращение трудозатрат на ручном контроле и потерь продукции, а также объема отбракованной продукции.</a:t>
            </a:r>
          </a:p>
          <a:p>
            <a:pPr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000" dirty="0"/>
              <a:t>Решение разрабатывалось в интересах Концерна «Калина»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576570" y="1018585"/>
            <a:ext cx="11636155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автоматического определения качества и окончания промывки</a:t>
            </a:r>
          </a:p>
        </p:txBody>
      </p:sp>
      <p:pic>
        <p:nvPicPr>
          <p:cNvPr id="12" name="Picture 2" descr="https://sun9-east.userapi.com/sun9-19/s/v1/ig2/yP7ZojHairyK2Mfy-KWcLtmDz87BxwLLdxn6RhMSDl-0YCAXQmCi5mILLTEDJ63ZjdIbLvbaVN9lM_PQZFXjm8VZ.jpg?size=2560x1920&amp;quality=95&amp;type=albu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t="2778" r="16888" b="13116"/>
          <a:stretch/>
        </p:blipFill>
        <p:spPr bwMode="auto">
          <a:xfrm>
            <a:off x="4424827" y="4401228"/>
            <a:ext cx="2519269" cy="216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CC3796-4D44-857C-893C-8BA194945B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60"/>
          <a:stretch/>
        </p:blipFill>
        <p:spPr>
          <a:xfrm>
            <a:off x="552522" y="4112063"/>
            <a:ext cx="3796051" cy="2745937"/>
          </a:xfrm>
          <a:prstGeom prst="rect">
            <a:avLst/>
          </a:prstGeom>
        </p:spPr>
      </p:pic>
      <p:pic>
        <p:nvPicPr>
          <p:cNvPr id="19" name="Picture 2" descr="Калина (компания) — Википеди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941" y="5421521"/>
            <a:ext cx="2799155" cy="133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047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9;p18">
            <a:extLst>
              <a:ext uri="{FF2B5EF4-FFF2-40B4-BE49-F238E27FC236}">
                <a16:creationId xmlns:a16="http://schemas.microsoft.com/office/drawing/2014/main" id="{F2870494-8217-CA64-D335-1CB0B4E2C3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1929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71270" y="3993526"/>
            <a:ext cx="11682580" cy="11984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dirty="0"/>
              <a:t>Система цифровых двойников оборудования (на базе генеративных моделей ИИ) позволит в режиме реального времени определять аномальные режимы работы оборудования и прогнозировать оптимальные режимы охлаждения ( оптимизация по энергопотреблению) 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325974" y="26243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539761" y="-9522"/>
            <a:ext cx="105156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>
                <a:solidFill>
                  <a:schemeClr val="bg1"/>
                </a:solidFill>
              </a:rPr>
              <a:t>Управление сложными системами при помощи ЦОД</a:t>
            </a:r>
          </a:p>
        </p:txBody>
      </p:sp>
      <p:pic>
        <p:nvPicPr>
          <p:cNvPr id="30727" name="Picture 7" descr="Охлаждение ЦОД (центров обработки данных) - TopClimat.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29" y="1118810"/>
            <a:ext cx="5625695" cy="255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E9F341-BCE8-CD0D-2598-0726EAB04403}"/>
              </a:ext>
            </a:extLst>
          </p:cNvPr>
          <p:cNvSpPr txBox="1"/>
          <p:nvPr/>
        </p:nvSpPr>
        <p:spPr>
          <a:xfrm>
            <a:off x="318788" y="5115457"/>
            <a:ext cx="926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Работа в Интересах ООО УЦСБ,    партнер лаборатория </a:t>
            </a:r>
            <a:r>
              <a:rPr lang="en-US" sz="2400" dirty="0"/>
              <a:t>LAMBDA </a:t>
            </a:r>
            <a:r>
              <a:rPr lang="ru-RU" sz="2400" dirty="0"/>
              <a:t>ВШЭ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49806" y="2693694"/>
            <a:ext cx="265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Академический партнер: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4212" y="5520290"/>
            <a:ext cx="1111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Решение позволяет значительно повысить показатели управления ЦОД, 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в том числе снизить энергопотребление и сократить число внештатных ситуаций</a:t>
            </a:r>
          </a:p>
        </p:txBody>
      </p:sp>
      <p:pic>
        <p:nvPicPr>
          <p:cNvPr id="6" name="Picture 13" descr="Российские компании объединились для создания нового вендора / Хабр">
            <a:extLst>
              <a:ext uri="{FF2B5EF4-FFF2-40B4-BE49-F238E27FC236}">
                <a16:creationId xmlns:a16="http://schemas.microsoft.com/office/drawing/2014/main" id="{CDFAC4A1-B3D5-64E3-3600-B48774982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10578" r="21884" b="25299"/>
          <a:stretch/>
        </p:blipFill>
        <p:spPr bwMode="auto">
          <a:xfrm>
            <a:off x="8572504" y="983985"/>
            <a:ext cx="2457082" cy="11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кругленный прямоугольник 12"/>
          <p:cNvSpPr/>
          <p:nvPr/>
        </p:nvSpPr>
        <p:spPr>
          <a:xfrm>
            <a:off x="124685" y="1148846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3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9585" y="983987"/>
            <a:ext cx="949787" cy="12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111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-13311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712155" y="199954"/>
            <a:ext cx="1006894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оценки продуктивности горнодобывающей компании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552663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4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3108" y="1420033"/>
            <a:ext cx="11925781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Система позволяет в режиме реального времени </a:t>
            </a:r>
            <a:r>
              <a:rPr lang="ru-RU" sz="2000" dirty="0">
                <a:latin typeface="URWPalladioL-Roma"/>
              </a:rPr>
              <a:t>показатели продуктивности работ в карьере</a:t>
            </a:r>
            <a:r>
              <a:rPr lang="ru-RU" sz="2000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1900" dirty="0"/>
              <a:t>определять качество взрывных работ по распределению площадей фрагментов породы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1900" dirty="0"/>
              <a:t>% асбестового волокна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Повышение оперативность принятия решений при управлении добычей полезных ископаемых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u="sng" dirty="0"/>
              <a:t>Решение заменяет работу опытного геолога, сокращая издержки на поиске обучении квалифицированного персонала с очень специфичными навыками</a:t>
            </a:r>
            <a:r>
              <a:rPr lang="ru-RU" sz="200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Решение при поддержке ПАО «УралАсбест» и других геологических организаций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576570" y="1018585"/>
            <a:ext cx="11636155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автоматической оценки продуктивности добычи горной продукции </a:t>
            </a:r>
          </a:p>
        </p:txBody>
      </p:sp>
      <p:pic>
        <p:nvPicPr>
          <p:cNvPr id="14" name="Объект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8"/>
          <a:stretch/>
        </p:blipFill>
        <p:spPr>
          <a:xfrm>
            <a:off x="253362" y="4052626"/>
            <a:ext cx="2386570" cy="280537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60" b="50734"/>
          <a:stretch/>
        </p:blipFill>
        <p:spPr>
          <a:xfrm>
            <a:off x="2740384" y="4130205"/>
            <a:ext cx="5607919" cy="2258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3CFDAF-C762-BD36-D823-B755CD3039E8}"/>
              </a:ext>
            </a:extLst>
          </p:cNvPr>
          <p:cNvSpPr txBox="1"/>
          <p:nvPr/>
        </p:nvSpPr>
        <p:spPr>
          <a:xfrm>
            <a:off x="2634655" y="6394787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www.mdpi.com/2076-3417/11/22/10532</a:t>
            </a:r>
          </a:p>
        </p:txBody>
      </p:sp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9108831" y="4251170"/>
          <a:ext cx="2672264" cy="2137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400643" imgH="4305402" progId="Visio.Drawing.15">
                  <p:embed/>
                </p:oleObj>
              </mc:Choice>
              <mc:Fallback>
                <p:oleObj r:id="rId6" imgW="5400643" imgH="4305402" progId="Visio.Drawing.15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8831" y="4251170"/>
                        <a:ext cx="2672264" cy="21378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6E9F341-BCE8-CD0D-2598-0726EAB04403}"/>
              </a:ext>
            </a:extLst>
          </p:cNvPr>
          <p:cNvSpPr txBox="1"/>
          <p:nvPr/>
        </p:nvSpPr>
        <p:spPr>
          <a:xfrm>
            <a:off x="6746625" y="6388981"/>
            <a:ext cx="5312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www.computeroptics.ru/KO/PDF/KO48-2/480214.pdf</a:t>
            </a:r>
          </a:p>
        </p:txBody>
      </p:sp>
    </p:spTree>
    <p:extLst>
      <p:ext uri="{BB962C8B-B14F-4D97-AF65-F5344CB8AC3E}">
        <p14:creationId xmlns:p14="http://schemas.microsoft.com/office/powerpoint/2010/main" val="31649109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89948" y="233519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ИИ Диагностика глазных заболеваний  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552663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5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59246" y="1776029"/>
            <a:ext cx="11925781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100" dirty="0">
                <a:latin typeface="Calibri" panose="020F0502020204030204" pitchFamily="34" charset="0"/>
                <a:cs typeface="Calibri" panose="020F0502020204030204" pitchFamily="34" charset="0"/>
              </a:rPr>
              <a:t>Система автоматически рекомендует класс заболевания и участки снимков, указывающие на болезнь – ранняя диагностика болезней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100" u="sng" dirty="0">
                <a:latin typeface="Calibri" panose="020F0502020204030204" pitchFamily="34" charset="0"/>
                <a:cs typeface="Calibri" panose="020F0502020204030204" pitchFamily="34" charset="0"/>
              </a:rPr>
              <a:t>Цель – сокращение трудозатрат и решение проблемы нехватки врачей для работы с оборудованием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Система позволяет определять до 10 заболеваний.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Система особенно эффективна в задачах скрининга и других, требующих высокую скорость обработки изображений. 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718958" y="985053"/>
            <a:ext cx="11636155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поддержки принятия врачебных решений на основе биомедицинской информации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DF387F-3D59-8C7D-49B0-8252AAECC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89" b="7894"/>
          <a:stretch/>
        </p:blipFill>
        <p:spPr>
          <a:xfrm>
            <a:off x="5599002" y="4056872"/>
            <a:ext cx="4421821" cy="21766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76F600-8202-0809-9B60-401F04CF6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25" y="3912161"/>
            <a:ext cx="5036348" cy="2760607"/>
          </a:xfrm>
          <a:prstGeom prst="rect">
            <a:avLst/>
          </a:prstGeom>
        </p:spPr>
      </p:pic>
      <p:pic>
        <p:nvPicPr>
          <p:cNvPr id="12" name="Picture 4" descr="Контакты | Клиника Профессорская Плюс в Екатеринбурге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6"/>
          <a:stretch/>
        </p:blipFill>
        <p:spPr bwMode="auto">
          <a:xfrm>
            <a:off x="10241952" y="4191528"/>
            <a:ext cx="1743075" cy="11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University of Erlangen Nuremberg FAU Logo PNG vector in SVG, PDF, AI, CDR  forma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9" t="20337" r="21121" b="21290"/>
          <a:stretch/>
        </p:blipFill>
        <p:spPr bwMode="auto">
          <a:xfrm>
            <a:off x="10348627" y="5446224"/>
            <a:ext cx="1529724" cy="117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77873" y="6419669"/>
            <a:ext cx="4742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https://www.nature.com/articles/s41597-024-03182-7</a:t>
            </a:r>
          </a:p>
        </p:txBody>
      </p:sp>
    </p:spTree>
    <p:extLst>
      <p:ext uri="{BB962C8B-B14F-4D97-AF65-F5344CB8AC3E}">
        <p14:creationId xmlns:p14="http://schemas.microsoft.com/office/powerpoint/2010/main" val="38770674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Объект 2"/>
          <p:cNvSpPr txBox="1">
            <a:spLocks/>
          </p:cNvSpPr>
          <p:nvPr/>
        </p:nvSpPr>
        <p:spPr>
          <a:xfrm>
            <a:off x="519667" y="4185385"/>
            <a:ext cx="11087537" cy="776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Предлагаемый алгоритм, </a:t>
            </a:r>
            <a:br>
              <a:rPr lang="ru-RU" sz="2000" dirty="0"/>
            </a:br>
            <a:r>
              <a:rPr lang="ru-RU" sz="2000" dirty="0"/>
              <a:t>позволяет достичь точность определения глазных болезни ~ 84% (на 19% лучше, чем классический)</a:t>
            </a: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62FD06EA-B3E7-F15F-BAEC-89F4990B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89" y="1821748"/>
            <a:ext cx="4141262" cy="2112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289" y="1416426"/>
            <a:ext cx="521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Классический метод (врач) по 4 параметрам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8219618" y="1827947"/>
            <a:ext cx="3612920" cy="2323184"/>
            <a:chOff x="8601531" y="987316"/>
            <a:chExt cx="3041052" cy="1820579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76D87529-AE1C-C2B5-8EF4-9B0FF80A7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531" y="1995891"/>
              <a:ext cx="1507650" cy="78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0">
              <a:extLst>
                <a:ext uri="{FF2B5EF4-FFF2-40B4-BE49-F238E27FC236}">
                  <a16:creationId xmlns:a16="http://schemas.microsoft.com/office/drawing/2014/main" id="{DF7C054A-FDBA-9931-A855-990FB21F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181" y="1989163"/>
              <a:ext cx="1533402" cy="81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FB1FB472-FD62-2FE2-73F2-66772DD7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800" y="987316"/>
              <a:ext cx="2212645" cy="94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Прямая со стрелкой 71">
              <a:extLst>
                <a:ext uri="{FF2B5EF4-FFF2-40B4-BE49-F238E27FC236}">
                  <a16:creationId xmlns:a16="http://schemas.microsoft.com/office/drawing/2014/main" id="{70789D02-C432-4F44-CE84-D3377CD0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847" y="2325139"/>
              <a:ext cx="120179" cy="13182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>
              <a:extLst>
                <a:ext uri="{FF2B5EF4-FFF2-40B4-BE49-F238E27FC236}">
                  <a16:creationId xmlns:a16="http://schemas.microsoft.com/office/drawing/2014/main" id="{67273D43-FC98-580D-A0D8-42E18C64D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017" y="2105454"/>
              <a:ext cx="155112" cy="7336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94F8E98E-EB1C-8426-75B0-A3D3E9308144}"/>
                </a:ext>
              </a:extLst>
            </p:cNvPr>
            <p:cNvSpPr/>
            <p:nvPr/>
          </p:nvSpPr>
          <p:spPr>
            <a:xfrm>
              <a:off x="10875882" y="1992205"/>
              <a:ext cx="280055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a, b</a:t>
              </a:r>
              <a:endParaRPr lang="ru-RU" dirty="0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BAD29332-D6D8-8D2A-EA17-31243458B33D}"/>
                </a:ext>
              </a:extLst>
            </p:cNvPr>
            <p:cNvSpPr/>
            <p:nvPr/>
          </p:nvSpPr>
          <p:spPr>
            <a:xfrm>
              <a:off x="11146820" y="2147778"/>
              <a:ext cx="241773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OP</a:t>
              </a:r>
              <a:endParaRPr lang="ru-RU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770204" y="1984336"/>
            <a:ext cx="3826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Наш метод: 54 параметра и </a:t>
            </a:r>
            <a:br>
              <a:rPr lang="ru-RU" sz="2000" dirty="0"/>
            </a:br>
            <a:r>
              <a:rPr lang="ru-RU" sz="2000" dirty="0"/>
              <a:t>алгоритм машинного обучения</a:t>
            </a:r>
          </a:p>
        </p:txBody>
      </p:sp>
      <p:pic>
        <p:nvPicPr>
          <p:cNvPr id="7170" name="Picture 2" descr="Фирменный стиль программы «Приоритет 2030» | Сибирский федеральный  университет">
            <a:extLst>
              <a:ext uri="{FF2B5EF4-FFF2-40B4-BE49-F238E27FC236}">
                <a16:creationId xmlns:a16="http://schemas.microsoft.com/office/drawing/2014/main" id="{69A82102-996D-1F28-F185-BA55BA4D6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83" y="5467675"/>
            <a:ext cx="4563051" cy="11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2E8374-74AD-D21E-2D25-63EE41F6281D}"/>
              </a:ext>
            </a:extLst>
          </p:cNvPr>
          <p:cNvSpPr txBox="1"/>
          <p:nvPr/>
        </p:nvSpPr>
        <p:spPr>
          <a:xfrm>
            <a:off x="653795" y="5213663"/>
            <a:ext cx="411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Работа выполнена в рамках программы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85349" y="5070904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Решение позволяет значительно сократить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 трудозатраты на первоначальной диагностике 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по ЭРГ сигналам и повысить качество раннего предупреждения</a:t>
            </a:r>
          </a:p>
        </p:txBody>
      </p:sp>
      <p:pic>
        <p:nvPicPr>
          <p:cNvPr id="9" name="Google Shape;129;p18">
            <a:extLst>
              <a:ext uri="{FF2B5EF4-FFF2-40B4-BE49-F238E27FC236}">
                <a16:creationId xmlns:a16="http://schemas.microsoft.com/office/drawing/2014/main" id="{7E070630-2D9C-653D-4044-D67A198A71D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Заголовок 1"/>
          <p:cNvSpPr txBox="1">
            <a:spLocks/>
          </p:cNvSpPr>
          <p:nvPr/>
        </p:nvSpPr>
        <p:spPr>
          <a:xfrm>
            <a:off x="1794151" y="-123123"/>
            <a:ext cx="103978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dk1"/>
              </a:buClr>
              <a:buSzPts val="4400"/>
            </a:pPr>
            <a:r>
              <a:rPr lang="ru-RU" sz="2800" b="1" dirty="0">
                <a:solidFill>
                  <a:schemeClr val="bg1"/>
                </a:solidFill>
              </a:rPr>
              <a:t>СИСТЕМА ПОМОЩИ ВРАЧУ ОФТАЛЬМОЛОГУ ПО ЭРГ СИГНАЛАМ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166083" y="1013153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30B57-573A-466B-8488-9E553AEA05F0}"/>
              </a:ext>
            </a:extLst>
          </p:cNvPr>
          <p:cNvSpPr txBox="1"/>
          <p:nvPr/>
        </p:nvSpPr>
        <p:spPr>
          <a:xfrm>
            <a:off x="4078765" y="6301622"/>
            <a:ext cx="7406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https://iz.ru/1627031/denis-gritcenko/eti-glaza-ne-protiv-ii-diagnostiruet-glaukomu-s-tochnostiu-91</a:t>
            </a:r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930374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29;p18">
            <a:extLst>
              <a:ext uri="{FF2B5EF4-FFF2-40B4-BE49-F238E27FC236}">
                <a16:creationId xmlns:a16="http://schemas.microsoft.com/office/drawing/2014/main" id="{7E070630-2D9C-653D-4044-D67A198A7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325974" y="26243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572303" y="233202"/>
            <a:ext cx="8961585" cy="41980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bg1"/>
                </a:solidFill>
              </a:rPr>
              <a:t>Система оценки качества стрельбы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2775DD4-A2A6-8F14-DE1A-69E8C5B82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EF6013B-9190-ED55-D579-ABD33D2A76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24" name="Объект 6"/>
          <p:cNvSpPr>
            <a:spLocks noGrp="1"/>
          </p:cNvSpPr>
          <p:nvPr>
            <p:ph idx="1"/>
          </p:nvPr>
        </p:nvSpPr>
        <p:spPr>
          <a:xfrm>
            <a:off x="361519" y="913953"/>
            <a:ext cx="11870340" cy="7126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000" dirty="0"/>
              <a:t>Система на основе ИИ и компьютерного зрения оценивает качество стрельбы в тире в интересах МВД</a:t>
            </a:r>
            <a:endParaRPr lang="ru-RU" sz="20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A6BD93-80A6-8A12-975C-47D02D18B06C}"/>
              </a:ext>
            </a:extLst>
          </p:cNvPr>
          <p:cNvSpPr txBox="1"/>
          <p:nvPr/>
        </p:nvSpPr>
        <p:spPr>
          <a:xfrm>
            <a:off x="310525" y="6159415"/>
            <a:ext cx="11127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Задача в процессе проработки с клиентом</a:t>
            </a:r>
            <a:endParaRPr lang="ru-RU" sz="2000" b="1" dirty="0">
              <a:solidFill>
                <a:srgbClr val="C00000"/>
              </a:solidFill>
              <a:hlinkClick r:id="rId4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759" y="3622085"/>
            <a:ext cx="7820501" cy="2523380"/>
          </a:xfrm>
          <a:prstGeom prst="rect">
            <a:avLst/>
          </a:prstGeom>
        </p:spPr>
      </p:pic>
      <p:sp>
        <p:nvSpPr>
          <p:cNvPr id="26" name="Объект 6"/>
          <p:cNvSpPr txBox="1">
            <a:spLocks/>
          </p:cNvSpPr>
          <p:nvPr/>
        </p:nvSpPr>
        <p:spPr>
          <a:xfrm>
            <a:off x="5216983" y="2787451"/>
            <a:ext cx="7877225" cy="712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sz="2000" dirty="0"/>
              <a:t>Система предполагает как определение сектора попадания, </a:t>
            </a:r>
            <a:br>
              <a:rPr lang="ru-RU" sz="2000" dirty="0"/>
            </a:br>
            <a:r>
              <a:rPr lang="ru-RU" sz="2000" dirty="0"/>
              <a:t>так и рекомендации по улучшению техники стрельбы</a:t>
            </a:r>
            <a:endParaRPr lang="ru-RU" sz="2000" i="1" dirty="0"/>
          </a:p>
        </p:txBody>
      </p:sp>
      <p:pic>
        <p:nvPicPr>
          <p:cNvPr id="36868" name="Picture 4" descr="enter image description he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9" y="1480600"/>
            <a:ext cx="1920798" cy="195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s://i.sstatic.net/NT6A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94" y="1414855"/>
            <a:ext cx="2017689" cy="20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право 7"/>
          <p:cNvSpPr/>
          <p:nvPr/>
        </p:nvSpPr>
        <p:spPr>
          <a:xfrm>
            <a:off x="2499131" y="2301080"/>
            <a:ext cx="570611" cy="182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88139" y="1184058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547591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819276" y="199950"/>
            <a:ext cx="1037272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400" b="1" dirty="0">
                <a:solidFill>
                  <a:schemeClr val="lt1"/>
                </a:solidFill>
              </a:rPr>
              <a:t>МОДЕЛЬ РАСПОЗНАВАНИЯ ИНФОРМАЦИИ НА СКАНАХ ДОКУМЕНТОВ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29796" y="1013818"/>
            <a:ext cx="6558667" cy="153362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96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автоматического процесса переноса (распознавания) геокоординат из ранее отсканированных бумажных документов в формат </a:t>
            </a:r>
            <a:r>
              <a:rPr lang="en-US" sz="96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xlsx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A2775DD4-A2A6-8F14-DE1A-69E8C5B82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EF6013B-9190-ED55-D579-ABD33D2A76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9D92AB-55F8-C4EC-5808-11553BDA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960" y="1070504"/>
            <a:ext cx="5068845" cy="2582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571D62-CB8C-A919-26FD-1A251676C569}"/>
              </a:ext>
            </a:extLst>
          </p:cNvPr>
          <p:cNvSpPr txBox="1"/>
          <p:nvPr/>
        </p:nvSpPr>
        <p:spPr>
          <a:xfrm>
            <a:off x="126384" y="6248602"/>
            <a:ext cx="11592431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://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rg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.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ru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/2024/03/10/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reg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urfo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/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na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urale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predstavili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nejroset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raspoznaiushchuiu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dannye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v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skanirovannyh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-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dokumentah</a:t>
            </a: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.</a:t>
            </a:r>
            <a:r>
              <a:rPr lang="en-US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html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lvl="0" algn="just">
              <a:lnSpc>
                <a:spcPct val="120000"/>
              </a:lnSpc>
            </a:pPr>
            <a:r>
              <a:rPr lang="ru-RU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https://ng72.ru/news/84336</a:t>
            </a:r>
            <a:r>
              <a:rPr lang="ru-RU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06.03.2024 (Наша газета)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2F14-9680-1D8B-00CC-4708A8FAB090}"/>
              </a:ext>
            </a:extLst>
          </p:cNvPr>
          <p:cNvSpPr txBox="1"/>
          <p:nvPr/>
        </p:nvSpPr>
        <p:spPr>
          <a:xfrm>
            <a:off x="83648" y="2772975"/>
            <a:ext cx="69411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200" dirty="0">
                <a:cs typeface="Mongolian Baiti" panose="03000500000000000000" pitchFamily="66" charset="0"/>
              </a:rPr>
              <a:t>Цель работы – автоматизация распознавания информации в таблицах в документах</a:t>
            </a:r>
          </a:p>
          <a:p>
            <a:pPr marL="457200" indent="-365125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200" u="sng" dirty="0">
                <a:cs typeface="Mongolian Baiti" panose="03000500000000000000" pitchFamily="66" charset="0"/>
              </a:rPr>
              <a:t>Сокращение трудозатрат на ручном</a:t>
            </a:r>
            <a:br>
              <a:rPr lang="ru-RU" sz="2200" u="sng" dirty="0">
                <a:cs typeface="Mongolian Baiti" panose="03000500000000000000" pitchFamily="66" charset="0"/>
              </a:rPr>
            </a:br>
            <a:r>
              <a:rPr lang="ru-RU" sz="2200" u="sng" dirty="0">
                <a:cs typeface="Mongolian Baiti" panose="03000500000000000000" pitchFamily="66" charset="0"/>
              </a:rPr>
              <a:t>распознавании и обработке и информации</a:t>
            </a:r>
          </a:p>
          <a:p>
            <a:pPr marL="457200" indent="-365125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100" dirty="0">
                <a:cs typeface="Mongolian Baiti" panose="03000500000000000000" pitchFamily="66" charset="0"/>
              </a:rPr>
              <a:t>Решение может быть масштабировано</a:t>
            </a:r>
          </a:p>
          <a:p>
            <a:pPr marL="457200" indent="-365125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cs typeface="Mongolian Baiti" panose="03000500000000000000" pitchFamily="66" charset="0"/>
              </a:rPr>
              <a:t>Работа выполнена в интересах Департамента имущественных отношений Тюменской области</a:t>
            </a:r>
          </a:p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ru-RU" sz="2100" dirty="0">
              <a:solidFill>
                <a:srgbClr val="002060"/>
              </a:solidFill>
              <a:cs typeface="Mongolian Baiti" panose="03000500000000000000" pitchFamily="66" charset="0"/>
            </a:endParaRPr>
          </a:p>
        </p:txBody>
      </p:sp>
      <p:sp>
        <p:nvSpPr>
          <p:cNvPr id="13" name="Объект 6"/>
          <p:cNvSpPr txBox="1">
            <a:spLocks/>
          </p:cNvSpPr>
          <p:nvPr/>
        </p:nvSpPr>
        <p:spPr>
          <a:xfrm>
            <a:off x="181854" y="6023070"/>
            <a:ext cx="6745106" cy="335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>
                <a:solidFill>
                  <a:srgbClr val="C00000"/>
                </a:solidFill>
              </a:rPr>
              <a:t>Система принята и используется заказчиком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07094" y="955175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8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506" y="2426387"/>
            <a:ext cx="3782848" cy="20621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D7FAF1-9464-68C7-AEA6-3B6A4FEF6B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962" r="1004" b="9316"/>
          <a:stretch/>
        </p:blipFill>
        <p:spPr>
          <a:xfrm>
            <a:off x="6095999" y="4050046"/>
            <a:ext cx="6006585" cy="1972397"/>
          </a:xfrm>
          <a:prstGeom prst="rect">
            <a:avLst/>
          </a:prstGeom>
        </p:spPr>
      </p:pic>
      <p:pic>
        <p:nvPicPr>
          <p:cNvPr id="47106" name="Picture 2" descr="Департамент имущественных отношений Тюменской области - отзывы, вакансии,  новости, персоналии. Компании Тюмени. Тюменский бизнес портал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38" y="5426820"/>
            <a:ext cx="1240167" cy="14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8592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обработки данных фото/видео фиксации</a:t>
            </a: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95300" y="1027574"/>
            <a:ext cx="5836506" cy="153362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определения факта сброса мусора по фото ловушкам </a:t>
            </a:r>
            <a:b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</a:br>
            <a:endParaRPr lang="ru-RU" sz="2100" b="1" dirty="0">
              <a:solidFill>
                <a:schemeClr val="accent6">
                  <a:lumMod val="10000"/>
                </a:schemeClr>
              </a:solidFill>
              <a:latin typeface="Martian Mono" panose="020B0009020000000004" pitchFamily="34" charset="0"/>
              <a:ea typeface="Roboto" panose="02000000000000000000" pitchFamily="2" charset="0"/>
              <a:cs typeface="Space Grotesk" pitchFamily="2" charset="77"/>
            </a:endParaRPr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4" y="955175"/>
            <a:ext cx="388206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9</a:t>
            </a:r>
          </a:p>
        </p:txBody>
      </p:sp>
      <p:pic>
        <p:nvPicPr>
          <p:cNvPr id="17" name="Picture 4" descr="IMAG029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t="293" r="34014" b="34014"/>
          <a:stretch/>
        </p:blipFill>
        <p:spPr bwMode="auto">
          <a:xfrm>
            <a:off x="107094" y="3816946"/>
            <a:ext cx="2390776" cy="207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036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7" t="19882" r="30263" b="7048"/>
          <a:stretch/>
        </p:blipFill>
        <p:spPr bwMode="auto">
          <a:xfrm>
            <a:off x="2716619" y="3827883"/>
            <a:ext cx="2258481" cy="206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036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" t="11656" r="41410" b="36139"/>
          <a:stretch/>
        </p:blipFill>
        <p:spPr bwMode="auto">
          <a:xfrm>
            <a:off x="5196091" y="3839386"/>
            <a:ext cx="2664313" cy="208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 descr="IMAG034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17004" r="22105" b="1812"/>
          <a:stretch/>
        </p:blipFill>
        <p:spPr bwMode="auto">
          <a:xfrm>
            <a:off x="8081395" y="3827883"/>
            <a:ext cx="2337384" cy="210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Объект 6"/>
          <p:cNvSpPr txBox="1">
            <a:spLocks/>
          </p:cNvSpPr>
          <p:nvPr/>
        </p:nvSpPr>
        <p:spPr>
          <a:xfrm>
            <a:off x="199370" y="2066009"/>
            <a:ext cx="6714293" cy="1709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/>
              <a:t>Система позволяет определять:</a:t>
            </a:r>
          </a:p>
          <a:p>
            <a:r>
              <a:rPr lang="ru-RU" sz="2400" dirty="0"/>
              <a:t> Факт наличия машины и/или человека в кадре</a:t>
            </a:r>
          </a:p>
          <a:p>
            <a:r>
              <a:rPr lang="ru-RU" sz="2400" dirty="0"/>
              <a:t> Фиксация действий по фото и видеосъемкам</a:t>
            </a:r>
          </a:p>
          <a:p>
            <a:r>
              <a:rPr lang="ru-RU" sz="2400" dirty="0"/>
              <a:t> Сбор мусора (по установленному критерию)</a:t>
            </a:r>
          </a:p>
          <a:p>
            <a:r>
              <a:rPr lang="ru-RU" sz="2400" dirty="0"/>
              <a:t> Номер А/М</a:t>
            </a:r>
          </a:p>
          <a:p>
            <a:pPr>
              <a:buFont typeface="Wingdings" panose="05000000000000000000" pitchFamily="2" charset="2"/>
              <a:buChar char="ü"/>
            </a:pP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25" name="Объект 6"/>
          <p:cNvSpPr txBox="1">
            <a:spLocks/>
          </p:cNvSpPr>
          <p:nvPr/>
        </p:nvSpPr>
        <p:spPr>
          <a:xfrm>
            <a:off x="107094" y="5937040"/>
            <a:ext cx="11025681" cy="796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C00000"/>
                </a:solidFill>
              </a:rPr>
              <a:t>Прототип системы принят заказчиком, </a:t>
            </a:r>
            <a:r>
              <a:rPr lang="ru-RU" sz="2400" b="1" dirty="0">
                <a:solidFill>
                  <a:schemeClr val="tx2">
                    <a:lumMod val="50000"/>
                  </a:schemeClr>
                </a:solidFill>
              </a:rPr>
              <a:t>Ведутся переговоры о создании полноценного продукта с интеграцией с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SberCRM </a:t>
            </a:r>
            <a:r>
              <a:rPr lang="ru-RU" sz="2400" b="1" dirty="0">
                <a:solidFill>
                  <a:schemeClr val="tx2">
                    <a:lumMod val="50000"/>
                  </a:schemeClr>
                </a:solidFill>
              </a:rPr>
              <a:t>и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Cloud.ru</a:t>
            </a:r>
            <a:endParaRPr lang="ru-RU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88702" y="1115710"/>
            <a:ext cx="621560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Цель </a:t>
            </a:r>
            <a:r>
              <a:rPr lang="ru-RU" sz="2200" dirty="0"/>
              <a:t>– </a:t>
            </a:r>
            <a: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отказаться от ручных проверок</a:t>
            </a:r>
            <a:b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</a:br>
            <a: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фотографий на предмет наличия сброса мусора.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200" dirty="0"/>
              <a:t>Решение позволяет сохранить экологию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200" dirty="0"/>
              <a:t>Заказчик Минприроды Свердловской обл.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200" dirty="0"/>
              <a:t>Решение может быть масштабировано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6095999" y="996868"/>
            <a:ext cx="0" cy="259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18" name="Picture 2" descr="Герб Свердловской области — Википеди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250" y="5484034"/>
            <a:ext cx="1565617" cy="115594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5793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обработки данных фото фиксации</a:t>
            </a: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8781" y="1035982"/>
            <a:ext cx="5289024" cy="15336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6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Система определения  качества уборки мусорных баков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</a:br>
            <a:endParaRPr lang="ru-RU" sz="2100" b="1" dirty="0">
              <a:solidFill>
                <a:schemeClr val="accent6">
                  <a:lumMod val="10000"/>
                </a:schemeClr>
              </a:solidFill>
              <a:latin typeface="Martian Mono" panose="020B0009020000000004" pitchFamily="34" charset="0"/>
              <a:ea typeface="Roboto" panose="02000000000000000000" pitchFamily="2" charset="0"/>
              <a:cs typeface="Space Grotesk" pitchFamily="2" charset="77"/>
            </a:endParaRPr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643184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10</a:t>
            </a:r>
          </a:p>
        </p:txBody>
      </p:sp>
      <p:sp>
        <p:nvSpPr>
          <p:cNvPr id="24" name="Объект 6"/>
          <p:cNvSpPr txBox="1">
            <a:spLocks/>
          </p:cNvSpPr>
          <p:nvPr/>
        </p:nvSpPr>
        <p:spPr>
          <a:xfrm>
            <a:off x="210945" y="2002754"/>
            <a:ext cx="6714293" cy="1709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/>
              <a:t>Система позволяет определять:</a:t>
            </a:r>
          </a:p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норма для баков, </a:t>
            </a:r>
          </a:p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сломанный бак,</a:t>
            </a:r>
          </a:p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переполнение баков, </a:t>
            </a:r>
          </a:p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 переполнение отсека КГО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25" name="Объект 6"/>
          <p:cNvSpPr txBox="1">
            <a:spLocks/>
          </p:cNvSpPr>
          <p:nvPr/>
        </p:nvSpPr>
        <p:spPr>
          <a:xfrm>
            <a:off x="107094" y="6143856"/>
            <a:ext cx="5729215" cy="589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C00000"/>
                </a:solidFill>
              </a:rPr>
              <a:t>Решение прорабатывается с заказчиком</a:t>
            </a:r>
            <a:endParaRPr lang="ru-RU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37095" y="1065661"/>
            <a:ext cx="621560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Цель </a:t>
            </a:r>
            <a:r>
              <a:rPr lang="ru-RU" sz="2200" u="sng" dirty="0"/>
              <a:t>– </a:t>
            </a:r>
            <a: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отказаться от ручных проверок</a:t>
            </a:r>
            <a:b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</a:br>
            <a:r>
              <a:rPr lang="ru-RU" sz="2100" u="sng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фотографий на предмет наличия сброса мусора.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200" dirty="0"/>
              <a:t>Решение позволяет повысить качество и удовлетворенность коммунальными услугами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 </a:t>
            </a:r>
            <a:r>
              <a:rPr lang="ru-RU" sz="2200" dirty="0"/>
              <a:t>Заказчик СПЕЦАВТОБАЗА Свердловской обл.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200" dirty="0"/>
              <a:t> </a:t>
            </a:r>
            <a:r>
              <a:rPr lang="ru-RU" sz="2200" dirty="0"/>
              <a:t>Решение может быть масштабировано</a:t>
            </a: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5836309" y="1036034"/>
            <a:ext cx="0" cy="259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375" y="5943362"/>
            <a:ext cx="1658117" cy="7806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9" y="4042450"/>
            <a:ext cx="2824215" cy="1588621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8" b="24306"/>
          <a:stretch/>
        </p:blipFill>
        <p:spPr>
          <a:xfrm>
            <a:off x="3778294" y="3874329"/>
            <a:ext cx="1624012" cy="190914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r="14723" b="34140"/>
          <a:stretch/>
        </p:blipFill>
        <p:spPr>
          <a:xfrm rot="16200000">
            <a:off x="6463547" y="3146124"/>
            <a:ext cx="1928591" cy="338708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5" b="23890"/>
          <a:stretch/>
        </p:blipFill>
        <p:spPr>
          <a:xfrm>
            <a:off x="9509425" y="3943797"/>
            <a:ext cx="1735008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66;p22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1949716" y="268942"/>
            <a:ext cx="9404084" cy="47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15913" marR="0" lvl="1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 dirty="0"/>
          </a:p>
        </p:txBody>
      </p:sp>
      <p:sp>
        <p:nvSpPr>
          <p:cNvPr id="193" name="Google Shape;193;p17" descr="УБРиР - услуги и продукты банка, адреса отделений ...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07;p17"/>
          <p:cNvSpPr/>
          <p:nvPr/>
        </p:nvSpPr>
        <p:spPr>
          <a:xfrm>
            <a:off x="1540689" y="73026"/>
            <a:ext cx="9269369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5913" lvl="1" algn="ctr">
              <a:lnSpc>
                <a:spcPct val="120000"/>
              </a:lnSpc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cs typeface="Arial" panose="020B0604020202020204" pitchFamily="34" charset="0"/>
                <a:sym typeface="Arial"/>
              </a:rPr>
              <a:t>Примеры программ  ДПО (ПК/ПП)</a:t>
            </a:r>
          </a:p>
        </p:txBody>
      </p:sp>
      <p:graphicFrame>
        <p:nvGraphicFramePr>
          <p:cNvPr id="16" name="Google Shape;514;p55"/>
          <p:cNvGraphicFramePr/>
          <p:nvPr/>
        </p:nvGraphicFramePr>
        <p:xfrm>
          <a:off x="196159" y="983956"/>
          <a:ext cx="11247231" cy="5486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93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3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9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4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/>
                        <a:t>№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Название программы</a:t>
                      </a:r>
                      <a:endParaRPr sz="12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 dirty="0"/>
                        <a:t>Объем, часов</a:t>
                      </a:r>
                      <a:endParaRPr sz="12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Программирование на </a:t>
                      </a:r>
                      <a:r>
                        <a:rPr lang="ru-RU" sz="1600" u="none" strike="noStrike" cap="none" dirty="0" err="1"/>
                        <a:t>Python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/>
                        <a:t>108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Основы SQL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/>
                        <a:t>72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/>
                        <a:t>3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Искусственный интеллект и машинное обучение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 dirty="0"/>
                        <a:t>108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Приложения искусственного интеллекта:</a:t>
                      </a:r>
                      <a:endParaRPr sz="1600" u="none" strike="noStrike" cap="none" dirty="0"/>
                    </a:p>
                    <a:p>
                      <a:pPr marL="342900" marR="0" lvl="0" indent="-336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600" u="none" strike="noStrike" cap="none" dirty="0"/>
                        <a:t>Программирование глубоких нейронных сетей на </a:t>
                      </a:r>
                      <a:r>
                        <a:rPr lang="ru-RU" sz="1600" u="none" strike="noStrike" cap="none" dirty="0" err="1"/>
                        <a:t>Python</a:t>
                      </a:r>
                      <a:endParaRPr sz="1600" u="none" strike="noStrike" cap="none" dirty="0"/>
                    </a:p>
                    <a:p>
                      <a:pPr marL="342900" marR="0" lvl="0" indent="-336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600" u="none" strike="noStrike" cap="none" dirty="0"/>
                        <a:t>Обработка естественного языка</a:t>
                      </a:r>
                      <a:endParaRPr sz="1600" u="none" strike="noStrike" cap="none" dirty="0"/>
                    </a:p>
                    <a:p>
                      <a:pPr marL="342900" marR="0" lvl="0" indent="-336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600" u="none" strike="noStrike" cap="none" dirty="0"/>
                        <a:t>Компьютерное зрение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/>
                        <a:t>378 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/>
                        <a:t>5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Разработка приложений искусственного интеллекта:</a:t>
                      </a:r>
                      <a:endParaRPr sz="1600" u="none" strike="noStrike" cap="none" dirty="0"/>
                    </a:p>
                    <a:p>
                      <a:pPr marL="342900" marR="0" lvl="0" indent="-336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600" u="none" strike="noStrike" cap="none" dirty="0"/>
                        <a:t>Операционная система </a:t>
                      </a:r>
                      <a:r>
                        <a:rPr lang="ru-RU" sz="1600" u="none" strike="noStrike" cap="none" dirty="0" err="1"/>
                        <a:t>Linux</a:t>
                      </a:r>
                      <a:endParaRPr sz="1600" u="none" strike="noStrike" cap="none" dirty="0"/>
                    </a:p>
                    <a:p>
                      <a:pPr marL="342900" marR="0" lvl="0" indent="-336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600" u="none" strike="noStrike" cap="none" dirty="0"/>
                        <a:t>Программирование на </a:t>
                      </a:r>
                      <a:r>
                        <a:rPr lang="ru-RU" sz="1600" u="none" strike="noStrike" cap="none" dirty="0" err="1"/>
                        <a:t>Python</a:t>
                      </a:r>
                      <a:endParaRPr sz="1600" u="none" strike="noStrike" cap="none" dirty="0"/>
                    </a:p>
                    <a:p>
                      <a:pPr marL="342900" marR="0" lvl="0" indent="-336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ru-RU" sz="1600" u="none" strike="noStrike" cap="none" dirty="0"/>
                        <a:t>Программная инженерия для систем ИИ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1400" u="none" strike="noStrike" cap="none"/>
                        <a:t>486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Анализ временных рядов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/>
                        <a:t>108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7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600" u="none" strike="noStrike" cap="none" dirty="0" err="1"/>
                        <a:t>Кибербезопасность</a:t>
                      </a:r>
                      <a:r>
                        <a:rPr lang="ru-RU" sz="1600" u="none" strike="noStrike" cap="none" dirty="0"/>
                        <a:t> в электроэнергетике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/>
                        <a:t>108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8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Машинное обучение в энергетике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/>
                        <a:t>108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9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Программирование глубоких нейронных сетей на </a:t>
                      </a:r>
                      <a:r>
                        <a:rPr lang="ru-RU" sz="1600" u="none" strike="noStrike" cap="none" dirty="0" err="1"/>
                        <a:t>Python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/>
                        <a:t>108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/>
                        <a:t>10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Операционная система </a:t>
                      </a:r>
                      <a:r>
                        <a:rPr lang="ru-RU" sz="1600" u="none" strike="noStrike" cap="none" dirty="0" err="1"/>
                        <a:t>Linux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 dirty="0"/>
                        <a:t>108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strike="noStrike" cap="none" dirty="0"/>
                        <a:t>11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/>
                        <a:t>Руководитель проектов в ИИ</a:t>
                      </a:r>
                      <a:endParaRPr sz="16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400" u="none" strike="noStrike" cap="none" dirty="0"/>
                        <a:t>144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05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2363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предсказания класса </a:t>
            </a:r>
            <a:r>
              <a:rPr lang="ru-RU" sz="2800" b="1" dirty="0" err="1">
                <a:solidFill>
                  <a:schemeClr val="lt1"/>
                </a:solidFill>
              </a:rPr>
              <a:t>пожароопасности</a:t>
            </a:r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4" y="955175"/>
            <a:ext cx="572844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11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07094" y="1903286"/>
            <a:ext cx="8949233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cs typeface="Mongolian Baiti" panose="03000500000000000000" pitchFamily="66" charset="0"/>
              </a:rPr>
              <a:t> </a:t>
            </a:r>
            <a:r>
              <a:rPr lang="ru-RU" sz="2400" dirty="0">
                <a:cs typeface="Mongolian Baiti" panose="03000500000000000000" pitchFamily="66" charset="0"/>
              </a:rPr>
              <a:t>Повышение точности краткосрочного предсказания </a:t>
            </a:r>
            <a:r>
              <a:rPr lang="ru-RU" sz="2400" dirty="0" err="1">
                <a:cs typeface="Mongolian Baiti" panose="03000500000000000000" pitchFamily="66" charset="0"/>
              </a:rPr>
              <a:t>пожароопасности</a:t>
            </a:r>
            <a:endParaRPr lang="ru-RU" sz="2400" dirty="0">
              <a:cs typeface="Mongolian Baiti" panose="03000500000000000000" pitchFamily="66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u="sng" dirty="0">
                <a:cs typeface="Mongolian Baiti" panose="03000500000000000000" pitchFamily="66" charset="0"/>
              </a:rPr>
              <a:t>Позволяет точнее управлять трудовыми  ресурсами при планировании работ </a:t>
            </a:r>
            <a:endParaRPr lang="en-US" sz="2400" u="sng" dirty="0">
              <a:cs typeface="Mongolian Baiti" panose="03000500000000000000" pitchFamily="66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400" dirty="0">
                <a:cs typeface="Mongolian Baiti" panose="03000500000000000000" pitchFamily="66" charset="0"/>
              </a:rPr>
              <a:t>Модель дополняет стандартный прогноз класса </a:t>
            </a:r>
            <a:r>
              <a:rPr lang="ru-RU" sz="2400" dirty="0" err="1">
                <a:cs typeface="Mongolian Baiti" panose="03000500000000000000" pitchFamily="66" charset="0"/>
              </a:rPr>
              <a:t>пожаропасности</a:t>
            </a:r>
            <a:r>
              <a:rPr lang="ru-RU" sz="2400" dirty="0">
                <a:cs typeface="Mongolian Baiti" panose="03000500000000000000" pitchFamily="66" charset="0"/>
              </a:rPr>
              <a:t>,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cs typeface="Mongolian Baiti" panose="03000500000000000000" pitchFamily="66" charset="0"/>
              </a:rPr>
              <a:t>Модель в процессе тестирования на территориях:</a:t>
            </a:r>
          </a:p>
          <a:p>
            <a:pPr lvl="1">
              <a:lnSpc>
                <a:spcPct val="100000"/>
              </a:lnSpc>
            </a:pPr>
            <a:r>
              <a:rPr lang="ru-RU" sz="1900" dirty="0">
                <a:cs typeface="Mongolian Baiti" panose="03000500000000000000" pitchFamily="66" charset="0"/>
              </a:rPr>
              <a:t>Свердловской области,</a:t>
            </a:r>
          </a:p>
          <a:p>
            <a:pPr lvl="1">
              <a:lnSpc>
                <a:spcPct val="100000"/>
              </a:lnSpc>
            </a:pPr>
            <a:r>
              <a:rPr lang="ru-RU" sz="1900" dirty="0">
                <a:cs typeface="Mongolian Baiti" panose="03000500000000000000" pitchFamily="66" charset="0"/>
              </a:rPr>
              <a:t>Челябинской области,</a:t>
            </a:r>
          </a:p>
          <a:p>
            <a:pPr lvl="1">
              <a:lnSpc>
                <a:spcPct val="100000"/>
              </a:lnSpc>
            </a:pPr>
            <a:r>
              <a:rPr lang="ru-RU" sz="1900" dirty="0">
                <a:cs typeface="Mongolian Baiti" panose="03000500000000000000" pitchFamily="66" charset="0"/>
              </a:rPr>
              <a:t>Курганской области</a:t>
            </a:r>
          </a:p>
          <a:p>
            <a:pPr lvl="1">
              <a:lnSpc>
                <a:spcPct val="100000"/>
              </a:lnSpc>
            </a:pPr>
            <a:r>
              <a:rPr lang="ru-RU" sz="1900" dirty="0">
                <a:cs typeface="Mongolian Baiti" panose="03000500000000000000" pitchFamily="66" charset="0"/>
              </a:rPr>
              <a:t>Планируется </a:t>
            </a:r>
            <a:r>
              <a:rPr lang="ru-RU" sz="1900" dirty="0" err="1">
                <a:cs typeface="Mongolian Baiti" panose="03000500000000000000" pitchFamily="66" charset="0"/>
              </a:rPr>
              <a:t>респ</a:t>
            </a:r>
            <a:r>
              <a:rPr lang="ru-RU" sz="1900" dirty="0">
                <a:cs typeface="Mongolian Baiti" panose="03000500000000000000" pitchFamily="66" charset="0"/>
              </a:rPr>
              <a:t>. Башкирия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cs typeface="Mongolian Baiti" panose="03000500000000000000" pitchFamily="66" charset="0"/>
              </a:rPr>
              <a:t>Модель масштабируемая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>
                <a:cs typeface="Mongolian Baiti" panose="03000500000000000000" pitchFamily="66" charset="0"/>
              </a:rPr>
              <a:t>Работа в интересах ФБУ «</a:t>
            </a:r>
            <a:r>
              <a:rPr lang="ru-RU" sz="2000" dirty="0" err="1">
                <a:cs typeface="Mongolian Baiti" panose="03000500000000000000" pitchFamily="66" charset="0"/>
              </a:rPr>
              <a:t>Авиалесоохрана</a:t>
            </a:r>
            <a:r>
              <a:rPr lang="ru-RU" sz="2000" dirty="0">
                <a:cs typeface="Mongolian Baiti" panose="03000500000000000000" pitchFamily="66" charset="0"/>
              </a:rPr>
              <a:t>»</a:t>
            </a:r>
            <a:endParaRPr lang="ru-RU" dirty="0"/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726963" y="1016803"/>
            <a:ext cx="8345087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прогнозирования пожароопасности на основе геоданных, метеоданных и других факторов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13780"/>
          <a:stretch/>
        </p:blipFill>
        <p:spPr>
          <a:xfrm>
            <a:off x="6729028" y="4977838"/>
            <a:ext cx="2156558" cy="15593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773" y="930131"/>
            <a:ext cx="3028805" cy="4702891"/>
          </a:xfrm>
          <a:prstGeom prst="roundRect">
            <a:avLst>
              <a:gd name="adj" fmla="val 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Прямоугольник 7"/>
          <p:cNvSpPr/>
          <p:nvPr/>
        </p:nvSpPr>
        <p:spPr>
          <a:xfrm>
            <a:off x="6756723" y="6487828"/>
            <a:ext cx="2299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http://185.182.111.96:8051/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882" y="4959880"/>
            <a:ext cx="2098419" cy="1430410"/>
          </a:xfrm>
          <a:prstGeom prst="rect">
            <a:avLst/>
          </a:prstGeom>
        </p:spPr>
      </p:pic>
      <p:pic>
        <p:nvPicPr>
          <p:cNvPr id="52226" name="Picture 2" descr="Авиалесоохрана — Википеди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74" y="965172"/>
            <a:ext cx="946450" cy="1211456"/>
          </a:xfrm>
          <a:prstGeom prst="roundRect">
            <a:avLst>
              <a:gd name="adj" fmla="val 0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1070" y="6397312"/>
            <a:ext cx="2991621" cy="398293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316210" y="4673012"/>
            <a:ext cx="3709191" cy="1814816"/>
            <a:chOff x="5516860" y="4561766"/>
            <a:chExt cx="3709191" cy="1814816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9"/>
            <a:srcRect b="88523"/>
            <a:stretch/>
          </p:blipFill>
          <p:spPr>
            <a:xfrm>
              <a:off x="5516860" y="4561766"/>
              <a:ext cx="3709191" cy="224004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 rotWithShape="1">
            <a:blip r:embed="rId9"/>
            <a:srcRect t="17274" b="1434"/>
            <a:stretch/>
          </p:blipFill>
          <p:spPr>
            <a:xfrm>
              <a:off x="5516860" y="4789944"/>
              <a:ext cx="3709191" cy="158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9997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Автоматизация проверок документов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4" y="955175"/>
            <a:ext cx="584568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12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95300" y="1773230"/>
            <a:ext cx="1118235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Решение проблемы входного контроля документов по заданным критериям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u="sng" dirty="0">
                <a:latin typeface="Calibri" panose="020F0502020204030204" pitchFamily="34" charset="0"/>
                <a:cs typeface="Calibri" panose="020F0502020204030204" pitchFamily="34" charset="0"/>
              </a:rPr>
              <a:t>Модель позволяет сократить трудозатраты на проверке документов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Возможны внутренние и внешние проверки (например сверка со справочниками)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Модель в процессе тестирования в ГУ «Объединенный государственный архив Челябинской области» (для 30 проверок описей архивов)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  <a:hlinkClick r:id="rId4" tooltip="Объединенный государственный архив Челябинской области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Модель планируется к масштабированию как на другие регионы, так и на другие типы документов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Модель внедряется при поддержке оператора ГИС Челябинские  архивы. </a:t>
            </a:r>
          </a:p>
          <a:p>
            <a:endParaRPr lang="ru-RU" sz="2100" dirty="0">
              <a:cs typeface="Mongolian Baiti" panose="03000500000000000000" pitchFamily="66" charset="0"/>
            </a:endParaRP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1072737" y="990981"/>
            <a:ext cx="11381807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проверок документов на типичные ошибки с указанием строк для исправления  на базе ИИ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691" y="5853584"/>
            <a:ext cx="1477957" cy="9124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557" y="4429661"/>
            <a:ext cx="3008267" cy="218715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7"/>
          <a:srcRect l="4493"/>
          <a:stretch/>
        </p:blipFill>
        <p:spPr>
          <a:xfrm>
            <a:off x="301396" y="4557922"/>
            <a:ext cx="2079853" cy="215824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075" y="4429661"/>
            <a:ext cx="2237132" cy="2346896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833"/>
          <a:stretch/>
        </p:blipFill>
        <p:spPr>
          <a:xfrm>
            <a:off x="7892817" y="4557922"/>
            <a:ext cx="2595838" cy="2119279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5589205" y="4490050"/>
            <a:ext cx="4879467" cy="2187151"/>
          </a:xfrm>
          <a:prstGeom prst="roundRect">
            <a:avLst>
              <a:gd name="adj" fmla="val 88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232870" y="4507805"/>
            <a:ext cx="5181637" cy="2187151"/>
          </a:xfrm>
          <a:prstGeom prst="roundRect">
            <a:avLst>
              <a:gd name="adj" fmla="val 88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6418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Система автоматического формирования отчетов</a:t>
            </a:r>
            <a:endParaRPr dirty="0"/>
          </a:p>
        </p:txBody>
      </p:sp>
      <p:sp>
        <p:nvSpPr>
          <p:cNvPr id="6" name="Объект 6"/>
          <p:cNvSpPr txBox="1">
            <a:spLocks/>
          </p:cNvSpPr>
          <p:nvPr/>
        </p:nvSpPr>
        <p:spPr>
          <a:xfrm>
            <a:off x="2302" y="4028032"/>
            <a:ext cx="5834007" cy="145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605271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13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595588" y="1478749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Модель прогнозирует последствия неблагоприятных  погодных условий для МЧС на основе погодных данных и формирует отчет в случае необходимости оповещения населения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100" u="sng" dirty="0"/>
              <a:t>Сокращение трудозатрат на ручной обработке входящей информации,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Модель формирует отчеты о возникновении чрезвычайных ситуаций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Позволяет избегать ошибок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/>
              <a:t>Заказчик МЧС Свердловской области</a:t>
            </a:r>
          </a:p>
          <a:p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409" y="3080484"/>
            <a:ext cx="4143375" cy="3495675"/>
          </a:xfrm>
          <a:prstGeom prst="rect">
            <a:avLst/>
          </a:prstGeom>
        </p:spPr>
      </p:pic>
      <p:sp>
        <p:nvSpPr>
          <p:cNvPr id="28" name="Выгнутая вверх стрелка 27"/>
          <p:cNvSpPr/>
          <p:nvPr/>
        </p:nvSpPr>
        <p:spPr>
          <a:xfrm>
            <a:off x="6898511" y="4137759"/>
            <a:ext cx="1147812" cy="68948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58" y="3858662"/>
            <a:ext cx="6819900" cy="2438400"/>
          </a:xfrm>
          <a:prstGeom prst="rect">
            <a:avLst/>
          </a:prstGeom>
        </p:spPr>
      </p:pic>
      <p:sp>
        <p:nvSpPr>
          <p:cNvPr id="30" name="Объект 1"/>
          <p:cNvSpPr txBox="1">
            <a:spLocks/>
          </p:cNvSpPr>
          <p:nvPr/>
        </p:nvSpPr>
        <p:spPr>
          <a:xfrm>
            <a:off x="844647" y="1009120"/>
            <a:ext cx="11065137" cy="645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прогнозирует последствия неблагоприятных погодных условий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480" y="5484033"/>
            <a:ext cx="1337947" cy="13393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5300" y="6305550"/>
            <a:ext cx="152400" cy="152400"/>
          </a:xfrm>
          <a:prstGeom prst="rect">
            <a:avLst/>
          </a:prstGeom>
          <a:solidFill>
            <a:srgbClr val="F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95300" y="6517401"/>
            <a:ext cx="152400" cy="152400"/>
          </a:xfrm>
          <a:prstGeom prst="rect">
            <a:avLst/>
          </a:prstGeom>
          <a:solidFill>
            <a:srgbClr val="FF4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2366" y="6245684"/>
            <a:ext cx="5094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- Районы с неблагоприятными погодными условиями на ближайшие сутки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2365" y="6475083"/>
            <a:ext cx="376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- Районы, где требуется предупреждение об опасности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89780" y="6482167"/>
            <a:ext cx="1162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Пример отчета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5576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Автоматизация персонализированных проверок данных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3" y="955175"/>
            <a:ext cx="666629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14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952417" y="1806732"/>
            <a:ext cx="1118235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Решение проблемы ошибочного начисления платежей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u="sng" dirty="0">
                <a:latin typeface="Calibri" panose="020F0502020204030204" pitchFamily="34" charset="0"/>
                <a:cs typeface="Calibri" panose="020F0502020204030204" pitchFamily="34" charset="0"/>
              </a:rPr>
              <a:t>Модель позволяет повысить качество и удовлетворённость коммунальными услугами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Определение ошибочных начислений по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каждого абонента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4 типа платежей ЖКХ (напр., электроэнергия, тепло, гор. и холодная вода). 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/>
              <a:t>Решение для потребителей Челябинской области 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ru-RU" sz="22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952417" y="999879"/>
            <a:ext cx="11495479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на основе ИИ для выявления аномальных начислений коммунальных платежей с использованием по каждому абоненту</a:t>
            </a:r>
          </a:p>
        </p:txBody>
      </p:sp>
      <p:pic>
        <p:nvPicPr>
          <p:cNvPr id="53250" name="Picture 2" descr="Гер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272" y="5484034"/>
            <a:ext cx="8572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181" y="3757333"/>
            <a:ext cx="8025123" cy="267746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2069181" y="6494665"/>
            <a:ext cx="152400" cy="152400"/>
          </a:xfrm>
          <a:prstGeom prst="rect">
            <a:avLst/>
          </a:prstGeom>
          <a:solidFill>
            <a:srgbClr val="F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4773787" y="6516774"/>
            <a:ext cx="152400" cy="152400"/>
          </a:xfrm>
          <a:prstGeom prst="rect">
            <a:avLst/>
          </a:prstGeom>
          <a:solidFill>
            <a:srgbClr val="FF4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2286247" y="6434799"/>
            <a:ext cx="2081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- Требуется ручная проверка 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90852" y="6474456"/>
            <a:ext cx="1850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- Ошибочное начисление</a:t>
            </a:r>
            <a:endParaRPr lang="ru-RU" sz="1100" b="1" dirty="0"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1520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Соединительная линия уступом 21"/>
          <p:cNvCxnSpPr/>
          <p:nvPr/>
        </p:nvCxnSpPr>
        <p:spPr>
          <a:xfrm>
            <a:off x="5370120" y="5583914"/>
            <a:ext cx="2281724" cy="704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800" b="1" dirty="0">
                <a:solidFill>
                  <a:schemeClr val="lt1"/>
                </a:solidFill>
              </a:rPr>
              <a:t>Рекомендации по оптимальной упаковке товаров</a:t>
            </a:r>
          </a:p>
          <a:p>
            <a:endParaRPr lang="ru-RU" sz="2800" b="1" dirty="0">
              <a:solidFill>
                <a:schemeClr val="lt1"/>
              </a:solidFill>
            </a:endParaRPr>
          </a:p>
          <a:p>
            <a:endParaRPr lang="ru-RU" sz="2800" b="1" dirty="0">
              <a:solidFill>
                <a:schemeClr val="lt1"/>
              </a:solidFill>
            </a:endParaRPr>
          </a:p>
          <a:p>
            <a:r>
              <a:rPr lang="ru-RU" sz="2800" b="1" dirty="0">
                <a:solidFill>
                  <a:schemeClr val="lt1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7094" y="955175"/>
            <a:ext cx="608014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15</a:t>
            </a: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952417" y="1806732"/>
            <a:ext cx="1118235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Система на основе ИИ и компьютерного зрения для определения оптимальной упаковки товаров.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Решение позволяет сократить расходование упаковочных материалов и более эффективно перевозить заказы.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Критерий: экономия материала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=&gt;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и занимаемого товаром места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dirty="0">
                <a:latin typeface="Calibri" panose="020F0502020204030204" pitchFamily="34" charset="0"/>
                <a:cs typeface="Calibri" panose="020F0502020204030204" pitchFamily="34" charset="0"/>
              </a:rPr>
              <a:t>Решение разрабатывается в интересах «СберЛогистика»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938645" y="964976"/>
            <a:ext cx="11636155" cy="792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b="1" dirty="0">
                <a:solidFill>
                  <a:schemeClr val="accent6">
                    <a:lumMod val="10000"/>
                  </a:schemeClr>
                </a:solidFill>
                <a:latin typeface="Martian Mono" panose="020B0009020000000004" pitchFamily="34" charset="0"/>
                <a:ea typeface="Roboto" panose="02000000000000000000" pitchFamily="2" charset="0"/>
                <a:cs typeface="Space Grotesk" pitchFamily="2" charset="77"/>
              </a:rPr>
              <a:t>Модель на основе ИИ для выявления аномальных начислений коммунальных платежей с использованием по каждому абоненту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A2775DD4-A2A6-8F14-DE1A-69E8C5B82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4263" y="5487796"/>
            <a:ext cx="226915" cy="2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0EF6013B-9190-ED55-D579-ABD33D2A76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6663" y="5640196"/>
            <a:ext cx="226915" cy="2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44" y="4932237"/>
            <a:ext cx="2259957" cy="17635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915" y="4736320"/>
            <a:ext cx="2042910" cy="186711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394" y="4736920"/>
            <a:ext cx="1877491" cy="1866511"/>
          </a:xfrm>
          <a:prstGeom prst="rect">
            <a:avLst/>
          </a:prstGeom>
        </p:spPr>
      </p:pic>
      <p:cxnSp>
        <p:nvCxnSpPr>
          <p:cNvPr id="19" name="Соединительная линия уступом 18"/>
          <p:cNvCxnSpPr>
            <a:stCxn id="15" idx="3"/>
          </p:cNvCxnSpPr>
          <p:nvPr/>
        </p:nvCxnSpPr>
        <p:spPr>
          <a:xfrm>
            <a:off x="2815801" y="5814012"/>
            <a:ext cx="1090604" cy="3701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Компания СберЛогистика — о компании, фотографии офиса, контакты — Хабр  Карьер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052" y="5891727"/>
            <a:ext cx="711704" cy="7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9109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2083762" y="79754"/>
            <a:ext cx="989913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ru" dirty="0">
                <a:solidFill>
                  <a:schemeClr val="bg1"/>
                </a:solidFill>
              </a:rPr>
              <a:t>Генерация задания для Текста лекций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103300" y="1012633"/>
            <a:ext cx="11879600" cy="55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lnSpc>
                <a:spcPct val="115000"/>
              </a:lnSpc>
              <a:buClr>
                <a:schemeClr val="dk1"/>
              </a:buClr>
              <a:buSzPts val="1600"/>
              <a:buChar char="➔"/>
            </a:pPr>
            <a:r>
              <a:rPr lang="ru" sz="2400" dirty="0"/>
              <a:t>Генерация задания для Текста лекций</a:t>
            </a:r>
            <a:r>
              <a:rPr lang="ru" sz="2133" dirty="0"/>
              <a:t>: </a:t>
            </a:r>
            <a:endParaRPr sz="2133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4612"/>
            <a:ext cx="6260317" cy="44696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278" y="4980708"/>
            <a:ext cx="5662641" cy="16730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08" y="3244185"/>
            <a:ext cx="5635331" cy="16089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281" y="1370522"/>
            <a:ext cx="5681919" cy="1784139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103299" y="967178"/>
            <a:ext cx="646977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673619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9;p18">
            <a:extLst>
              <a:ext uri="{FF2B5EF4-FFF2-40B4-BE49-F238E27FC236}">
                <a16:creationId xmlns:a16="http://schemas.microsoft.com/office/drawing/2014/main" id="{5FC64C3A-F385-EE41-DD09-048E8A2509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 txBox="1">
            <a:spLocks noGrp="1"/>
          </p:cNvSpPr>
          <p:nvPr>
            <p:ph type="title"/>
          </p:nvPr>
        </p:nvSpPr>
        <p:spPr>
          <a:xfrm>
            <a:off x="1973232" y="46019"/>
            <a:ext cx="976080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А</a:t>
            </a:r>
            <a:r>
              <a:rPr lang="ru" dirty="0">
                <a:solidFill>
                  <a:schemeClr val="bg1"/>
                </a:solidFill>
              </a:rPr>
              <a:t>ссистент для оценки эссе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752833" y="1249633"/>
            <a:ext cx="10981200" cy="233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48722">
              <a:buClr>
                <a:schemeClr val="dk2"/>
              </a:buClr>
              <a:buSzPts val="1700"/>
              <a:buChar char="❖"/>
            </a:pPr>
            <a:r>
              <a:rPr lang="ru" sz="2267">
                <a:solidFill>
                  <a:schemeClr val="dk2"/>
                </a:solidFill>
              </a:rPr>
              <a:t>Проведено пилотное исследование на 169 “сырых” эссе по философии</a:t>
            </a:r>
            <a:endParaRPr sz="2267" dirty="0">
              <a:solidFill>
                <a:schemeClr val="dk2"/>
              </a:solidFill>
            </a:endParaRPr>
          </a:p>
          <a:p>
            <a:pPr marL="1219170" lvl="1" indent="-448722">
              <a:buClr>
                <a:schemeClr val="dk2"/>
              </a:buClr>
              <a:buSzPts val="1700"/>
              <a:buChar char="➢"/>
            </a:pPr>
            <a:r>
              <a:rPr lang="ru" sz="2267">
                <a:solidFill>
                  <a:schemeClr val="dk2"/>
                </a:solidFill>
              </a:rPr>
              <a:t>сравнены разные LLM (от “компактных” Mistral до ChatGPT)</a:t>
            </a:r>
            <a:endParaRPr sz="2267" dirty="0">
              <a:solidFill>
                <a:schemeClr val="dk2"/>
              </a:solidFill>
            </a:endParaRPr>
          </a:p>
          <a:p>
            <a:pPr marL="1219170" lvl="1" indent="-448722">
              <a:buClr>
                <a:schemeClr val="dk2"/>
              </a:buClr>
              <a:buSzPts val="1700"/>
              <a:buChar char="➢"/>
            </a:pPr>
            <a:r>
              <a:rPr lang="ru" sz="2267">
                <a:solidFill>
                  <a:schemeClr val="dk2"/>
                </a:solidFill>
              </a:rPr>
              <a:t>промптинг, langgraph, задание ролей языковой модели</a:t>
            </a:r>
            <a:endParaRPr sz="2267" dirty="0">
              <a:solidFill>
                <a:schemeClr val="dk2"/>
              </a:solidFill>
            </a:endParaRPr>
          </a:p>
          <a:p>
            <a:pPr marL="609585" indent="-448722">
              <a:buClr>
                <a:schemeClr val="dk2"/>
              </a:buClr>
              <a:buSzPts val="1700"/>
              <a:buChar char="❖"/>
            </a:pPr>
            <a:r>
              <a:rPr lang="ru" sz="2267">
                <a:solidFill>
                  <a:schemeClr val="dk2"/>
                </a:solidFill>
              </a:rPr>
              <a:t>Выявленные недостатки</a:t>
            </a:r>
            <a:endParaRPr sz="2267" dirty="0">
              <a:solidFill>
                <a:schemeClr val="dk2"/>
              </a:solidFill>
            </a:endParaRPr>
          </a:p>
          <a:p>
            <a:pPr marL="1219170" lvl="1" indent="-448722">
              <a:buClr>
                <a:schemeClr val="dk2"/>
              </a:buClr>
              <a:buSzPts val="1700"/>
              <a:buChar char="➢"/>
            </a:pPr>
            <a:r>
              <a:rPr lang="ru" sz="2267">
                <a:solidFill>
                  <a:schemeClr val="dk2"/>
                </a:solidFill>
              </a:rPr>
              <a:t>более 110 оценок оценены учителем на отлично</a:t>
            </a:r>
            <a:endParaRPr sz="2267" dirty="0">
              <a:solidFill>
                <a:schemeClr val="dk2"/>
              </a:solidFill>
            </a:endParaRPr>
          </a:p>
          <a:p>
            <a:pPr marL="1219170" lvl="1" indent="-448722">
              <a:buClr>
                <a:schemeClr val="dk2"/>
              </a:buClr>
              <a:buSzPts val="1700"/>
              <a:buChar char="➢"/>
            </a:pPr>
            <a:r>
              <a:rPr lang="ru" sz="2267">
                <a:solidFill>
                  <a:schemeClr val="dk2"/>
                </a:solidFill>
              </a:rPr>
              <a:t>языковые модели более строки и оценивают на отлично не более 10</a:t>
            </a:r>
            <a:endParaRPr sz="2267" dirty="0">
              <a:solidFill>
                <a:schemeClr val="dk2"/>
              </a:solidFill>
            </a:endParaRPr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0" y="3589243"/>
            <a:ext cx="10372200" cy="334119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 txBox="1"/>
          <p:nvPr/>
        </p:nvSpPr>
        <p:spPr>
          <a:xfrm>
            <a:off x="806700" y="729268"/>
            <a:ext cx="9760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2400" b="1">
                <a:solidFill>
                  <a:schemeClr val="dk2"/>
                </a:solidFill>
              </a:rPr>
              <a:t>1 Этап:</a:t>
            </a:r>
            <a:r>
              <a:rPr lang="ru" sz="2400">
                <a:solidFill>
                  <a:schemeClr val="dk2"/>
                </a:solidFill>
              </a:rPr>
              <a:t> Оценка существующих эссе с использованием LLM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55379" y="985506"/>
            <a:ext cx="597453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041667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060" y="2325446"/>
            <a:ext cx="3771900" cy="1466850"/>
          </a:xfrm>
          <a:prstGeom prst="rect">
            <a:avLst/>
          </a:prstGeom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325974" y="26243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1381067" y="1132064"/>
            <a:ext cx="8741664" cy="41980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2800" b="1" dirty="0">
              <a:solidFill>
                <a:srgbClr val="2149A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2775DD4-A2A6-8F14-DE1A-69E8C5B82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8982" y="28944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6BD93-80A6-8A12-975C-47D02D18B06C}"/>
              </a:ext>
            </a:extLst>
          </p:cNvPr>
          <p:cNvSpPr txBox="1"/>
          <p:nvPr/>
        </p:nvSpPr>
        <p:spPr>
          <a:xfrm>
            <a:off x="5082701" y="1561872"/>
            <a:ext cx="67154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Модель в процессе проработки</a:t>
            </a:r>
            <a:r>
              <a:rPr lang="en-US" sz="2000" b="1" dirty="0">
                <a:solidFill>
                  <a:srgbClr val="C00000"/>
                </a:solidFill>
              </a:rPr>
              <a:t>, </a:t>
            </a:r>
            <a:endParaRPr lang="ru-RU" sz="2000" b="1" dirty="0">
              <a:solidFill>
                <a:srgbClr val="C00000"/>
              </a:solidFill>
            </a:endParaRPr>
          </a:p>
          <a:p>
            <a:r>
              <a:rPr lang="en-US" sz="2000" dirty="0"/>
              <a:t>Proof of Concept </a:t>
            </a:r>
            <a:r>
              <a:rPr lang="ru-RU" sz="2000" dirty="0"/>
              <a:t>вынесен в хакатон УрФУ + СБЕР</a:t>
            </a:r>
          </a:p>
        </p:txBody>
      </p:sp>
      <p:sp>
        <p:nvSpPr>
          <p:cNvPr id="24" name="Объект 6"/>
          <p:cNvSpPr>
            <a:spLocks noGrp="1"/>
          </p:cNvSpPr>
          <p:nvPr>
            <p:ph idx="1"/>
          </p:nvPr>
        </p:nvSpPr>
        <p:spPr>
          <a:xfrm>
            <a:off x="931271" y="883920"/>
            <a:ext cx="11870340" cy="5834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2400" dirty="0"/>
              <a:t>Система на основе ИИ предполагает автоматизацию проверки документов на соответствие требованиям ГОСТ и традициям оформления работ ВКР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5" y="4923590"/>
            <a:ext cx="5120562" cy="1434747"/>
          </a:xfrm>
          <a:prstGeom prst="rect">
            <a:avLst/>
          </a:prstGeom>
        </p:spPr>
      </p:pic>
      <p:sp>
        <p:nvSpPr>
          <p:cNvPr id="29" name="Выгнутая вверх стрелка 28"/>
          <p:cNvSpPr/>
          <p:nvPr/>
        </p:nvSpPr>
        <p:spPr>
          <a:xfrm rot="20406908">
            <a:off x="3719124" y="2473176"/>
            <a:ext cx="1438275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19" y="1698492"/>
            <a:ext cx="3816492" cy="309915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435" y="2767527"/>
            <a:ext cx="3148012" cy="149829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004" y="3792296"/>
            <a:ext cx="3366079" cy="12485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03791" y="5066480"/>
            <a:ext cx="4428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Решение позволяет значительно сократить</a:t>
            </a:r>
            <a:br>
              <a:rPr lang="ru-RU" dirty="0">
                <a:solidFill>
                  <a:srgbClr val="002060"/>
                </a:solidFill>
              </a:rPr>
            </a:br>
            <a:r>
              <a:rPr lang="ru-RU" dirty="0">
                <a:solidFill>
                  <a:srgbClr val="002060"/>
                </a:solidFill>
              </a:rPr>
              <a:t> трудозатраты на ручной проверке ВКР.</a:t>
            </a:r>
          </a:p>
          <a:p>
            <a:br>
              <a:rPr lang="ru-RU" dirty="0">
                <a:solidFill>
                  <a:srgbClr val="002060"/>
                </a:solidFill>
              </a:rPr>
            </a:b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33" name="Google Shape;125;p25"/>
          <p:cNvSpPr txBox="1">
            <a:spLocks noGrp="1"/>
          </p:cNvSpPr>
          <p:nvPr>
            <p:ph type="title"/>
          </p:nvPr>
        </p:nvSpPr>
        <p:spPr>
          <a:xfrm>
            <a:off x="2083762" y="79754"/>
            <a:ext cx="989913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ИИ ассистент нормконтролера ВКР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67416" y="1005793"/>
            <a:ext cx="662764" cy="359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639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738288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4" y="575400"/>
            <a:ext cx="8737057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Шаг к сильному искусственному интеллекту в смысле </a:t>
            </a:r>
            <a:r>
              <a:rPr lang="en-US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General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Gato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от </a:t>
            </a: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DeepMind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5" name="Google Shape;315;g1407097a378_0_4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407097a378_0_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975" y="1513675"/>
            <a:ext cx="7096823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407097a378_0_443"/>
          <p:cNvSpPr txBox="1"/>
          <p:nvPr/>
        </p:nvSpPr>
        <p:spPr>
          <a:xfrm>
            <a:off x="1166900" y="6457800"/>
            <a:ext cx="49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https://www.deepmind.com/publications/a-generalist-agent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27629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07097a378_0_464"/>
          <p:cNvSpPr txBox="1"/>
          <p:nvPr/>
        </p:nvSpPr>
        <p:spPr>
          <a:xfrm>
            <a:off x="1865750" y="461475"/>
            <a:ext cx="6714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Методы реализации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4" name="Google Shape;334;g1407097a378_0_464"/>
          <p:cNvSpPr txBox="1"/>
          <p:nvPr/>
        </p:nvSpPr>
        <p:spPr>
          <a:xfrm>
            <a:off x="381650" y="2079925"/>
            <a:ext cx="7679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Символьные вычисления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Логический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Агентно-ориентированный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Представление и использование знаний.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6" name="Google Shape;336;g1407097a378_0_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183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lt1"/>
                </a:solidFill>
              </a:rPr>
              <a:t>Направления исследований в ИИ ИРИТ-РТФ</a:t>
            </a:r>
            <a:endParaRPr dirty="0"/>
          </a:p>
        </p:txBody>
      </p:sp>
      <p:sp>
        <p:nvSpPr>
          <p:cNvPr id="69" name="Объект 2"/>
          <p:cNvSpPr>
            <a:spLocks noGrp="1"/>
          </p:cNvSpPr>
          <p:nvPr>
            <p:ph idx="1"/>
          </p:nvPr>
        </p:nvSpPr>
        <p:spPr>
          <a:xfrm>
            <a:off x="161729" y="1079459"/>
            <a:ext cx="11868539" cy="559828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Промышленные системы обработки информации </a:t>
            </a:r>
            <a:b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</a:b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	</a:t>
            </a:r>
            <a:r>
              <a:rPr lang="ru-RU" sz="2200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(измерительные системы, автоматизация, обработка информации датчиков).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Анализ сигналов и изображений в медицинских приложениях</a:t>
            </a:r>
            <a:b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</a:br>
            <a:r>
              <a:rPr lang="ru-RU" sz="2200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	 </a:t>
            </a:r>
            <a:r>
              <a:rPr lang="ru-RU" sz="2200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(система поддержки принятия врачебных решений)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ru-RU" sz="2200" dirty="0">
              <a:solidFill>
                <a:schemeClr val="accent6">
                  <a:lumMod val="10000"/>
                </a:schemeClr>
              </a:solidFill>
              <a:cs typeface="Mongolian Baiti" panose="03000500000000000000" pitchFamily="66" charset="0"/>
            </a:endParaRPr>
          </a:p>
          <a:p>
            <a:pPr marL="25400" lvl="1" indent="388938">
              <a:lnSpc>
                <a:spcPct val="120000"/>
              </a:lnSpc>
            </a:pPr>
            <a:r>
              <a:rPr lang="ru-RU" b="1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Прикладные задачи: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Предиктивная аналитика  (прогнозирование состояний систем)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Системы поддержки принятия управленческих решений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Выявление закономерностей и связей в данных клиентов 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Автоматические системы обработки видео/фото, текстовой и другой информации</a:t>
            </a:r>
          </a:p>
          <a:p>
            <a:pPr marL="990600" lvl="1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accent6">
                    <a:lumMod val="10000"/>
                  </a:schemeClr>
                </a:solidFill>
                <a:cs typeface="Mongolian Baiti" panose="03000500000000000000" pitchFamily="66" charset="0"/>
              </a:rPr>
              <a:t>И другие задачи</a:t>
            </a:r>
          </a:p>
          <a:p>
            <a:pPr marL="968219" lvl="1" indent="-342900">
              <a:lnSpc>
                <a:spcPct val="120000"/>
              </a:lnSpc>
            </a:pPr>
            <a:endParaRPr lang="ru-RU" sz="2200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70" name="Google Shape;42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04724" y="4465475"/>
            <a:ext cx="2725544" cy="82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13" descr="Российские компании объединились для создания нового вендора / Хаб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10578" r="21884" b="25299"/>
          <a:stretch/>
        </p:blipFill>
        <p:spPr bwMode="auto">
          <a:xfrm>
            <a:off x="9524876" y="983986"/>
            <a:ext cx="1504710" cy="6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Клиника «Профессорская плюс», Екатеринбург - отзывы - ПроДокторов">
            <a:extLst>
              <a:ext uri="{FF2B5EF4-FFF2-40B4-BE49-F238E27FC236}">
                <a16:creationId xmlns:a16="http://schemas.microsoft.com/office/drawing/2014/main" id="{93AC9296-21D6-E01A-492F-1F2096638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3" r="10808"/>
          <a:stretch/>
        </p:blipFill>
        <p:spPr bwMode="auto">
          <a:xfrm>
            <a:off x="10530046" y="2278404"/>
            <a:ext cx="1398431" cy="90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oogle Shape;43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1580" y="2278404"/>
            <a:ext cx="698340" cy="79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Picture 2" descr="Научно-учебная лаборатория методов анализа больших данных — Национальный  исследовательский университет «Высшая школа экономики»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262" y="1042197"/>
            <a:ext cx="601329" cy="7612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717636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07097a378_0_473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Символьные вычисления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3" name="Google Shape;343;g1407097a378_0_473"/>
          <p:cNvSpPr txBox="1"/>
          <p:nvPr/>
        </p:nvSpPr>
        <p:spPr>
          <a:xfrm>
            <a:off x="283678" y="1650562"/>
            <a:ext cx="9627589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Символьные вычисления – обработка последовательностей символов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Преобразование математических выражений и формул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Гипотеза Ньюэлла — Саймона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Физическая символьная система имеет необходимые и достаточные средства для произведения основных интеллектуальных операций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g1407097a378_0_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3332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07097a378_0_482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Символьные вычисления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2" name="Google Shape;352;g1407097a378_0_482"/>
          <p:cNvSpPr txBox="1"/>
          <p:nvPr/>
        </p:nvSpPr>
        <p:spPr>
          <a:xfrm>
            <a:off x="381650" y="2079925"/>
            <a:ext cx="936211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для символьных вычислений – LISP (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Processing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Специализированные вычислительные системы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LISP-машины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Универсальный решатель задач, 1959 г.: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Доказательство математических теорем, решение шахматных задач, головоломок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Первая система с разделением знаний о задаче и алгоритма поиска решения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g1407097a378_0_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3498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07097a378_0_492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Логический подход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1" name="Google Shape;361;g1407097a378_0_492"/>
          <p:cNvSpPr txBox="1"/>
          <p:nvPr/>
        </p:nvSpPr>
        <p:spPr>
          <a:xfrm>
            <a:off x="381650" y="2079925"/>
            <a:ext cx="9263772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Развитие символьного подхода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Основывается на логике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Набор фактов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логического вывода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программирования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Prolog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Основан на логике предикатов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Декларативный язык программирования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Работа программы: установления истинности или ложности высказывания для набора фактов в базе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g1407097a378_0_4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38292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07097a378_0_500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Агентно-ориентированный подход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70" name="Google Shape;370;g1407097a378_0_500"/>
          <p:cNvSpPr txBox="1"/>
          <p:nvPr/>
        </p:nvSpPr>
        <p:spPr>
          <a:xfrm>
            <a:off x="3353924" y="1563150"/>
            <a:ext cx="6291497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Интеллектуальный агент, действующий в среде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 получает сигналы от внешней среды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 воздействует на среду с помощью исполнительных механизмов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Интеллект – способность достигать поставленных перед машиной целей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g1407097a378_0_5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407097a378_0_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50" y="2321925"/>
            <a:ext cx="3341227" cy="26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407097a378_0_500"/>
          <p:cNvSpPr txBox="1"/>
          <p:nvPr/>
        </p:nvSpPr>
        <p:spPr>
          <a:xfrm>
            <a:off x="206250" y="5095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Источник: ru.wikipedia.org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06976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07097a378_0_548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Инженерия знаний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1" name="Google Shape;381;g1407097a378_0_548"/>
          <p:cNvSpPr txBox="1"/>
          <p:nvPr/>
        </p:nvSpPr>
        <p:spPr>
          <a:xfrm>
            <a:off x="376375" y="1650550"/>
            <a:ext cx="78570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База знаний – база данных, которая содержит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Данные о некоторой предметной области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вывода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Онтология (граф знаний) – популярный способ представления знаний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Набор понятий и связей между ними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" name="Google Shape;383;g1407097a378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407097a378_0_548"/>
          <p:cNvSpPr/>
          <p:nvPr/>
        </p:nvSpPr>
        <p:spPr>
          <a:xfrm>
            <a:off x="1505050" y="4891325"/>
            <a:ext cx="1085700" cy="98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Кот</a:t>
            </a:r>
            <a:endParaRPr/>
          </a:p>
        </p:txBody>
      </p:sp>
      <p:sp>
        <p:nvSpPr>
          <p:cNvPr id="386" name="Google Shape;386;g1407097a378_0_548"/>
          <p:cNvSpPr/>
          <p:nvPr/>
        </p:nvSpPr>
        <p:spPr>
          <a:xfrm>
            <a:off x="4183500" y="4891325"/>
            <a:ext cx="1085700" cy="98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Окно</a:t>
            </a:r>
            <a:endParaRPr/>
          </a:p>
        </p:txBody>
      </p:sp>
      <p:cxnSp>
        <p:nvCxnSpPr>
          <p:cNvPr id="387" name="Google Shape;387;g1407097a378_0_548"/>
          <p:cNvCxnSpPr>
            <a:stCxn id="385" idx="6"/>
            <a:endCxn id="386" idx="2"/>
          </p:cNvCxnSpPr>
          <p:nvPr/>
        </p:nvCxnSpPr>
        <p:spPr>
          <a:xfrm>
            <a:off x="2590750" y="5385875"/>
            <a:ext cx="159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g1407097a378_0_548"/>
          <p:cNvSpPr txBox="1"/>
          <p:nvPr/>
        </p:nvSpPr>
        <p:spPr>
          <a:xfrm>
            <a:off x="2590750" y="4891325"/>
            <a:ext cx="15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Сидит</a:t>
            </a:r>
            <a:endParaRPr/>
          </a:p>
        </p:txBody>
      </p:sp>
      <p:pic>
        <p:nvPicPr>
          <p:cNvPr id="22530" name="Picture 2" descr="Concepts | LlamaIndex.TS">
            <a:extLst>
              <a:ext uri="{FF2B5EF4-FFF2-40B4-BE49-F238E27FC236}">
                <a16:creationId xmlns:a16="http://schemas.microsoft.com/office/drawing/2014/main" id="{6CB64B99-E230-9639-B00D-0C7518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50" y="3768277"/>
            <a:ext cx="5330050" cy="28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C0F0C-305C-8E5F-D5DE-BFC9709B203A}"/>
              </a:ext>
            </a:extLst>
          </p:cNvPr>
          <p:cNvSpPr txBox="1"/>
          <p:nvPr/>
        </p:nvSpPr>
        <p:spPr>
          <a:xfrm>
            <a:off x="7924800" y="3148464"/>
            <a:ext cx="426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ts.llamaindex.ai</a:t>
            </a:r>
            <a:r>
              <a:rPr lang="ru-RU" dirty="0"/>
              <a:t>/</a:t>
            </a:r>
            <a:r>
              <a:rPr lang="ru-RU" dirty="0" err="1"/>
              <a:t>getting_started</a:t>
            </a:r>
            <a:r>
              <a:rPr lang="ru-RU" dirty="0"/>
              <a:t>/</a:t>
            </a:r>
            <a:r>
              <a:rPr lang="ru-RU" dirty="0" err="1"/>
              <a:t>concepts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2416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1407097a378_0_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407097a378_0_560"/>
          <p:cNvSpPr txBox="1"/>
          <p:nvPr/>
        </p:nvSpPr>
        <p:spPr>
          <a:xfrm>
            <a:off x="1833925" y="650725"/>
            <a:ext cx="6873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Машинное обучение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7" name="Google Shape;397;g1407097a378_0_560"/>
          <p:cNvSpPr txBox="1">
            <a:spLocks noGrp="1"/>
          </p:cNvSpPr>
          <p:nvPr>
            <p:ph type="subTitle" idx="1"/>
          </p:nvPr>
        </p:nvSpPr>
        <p:spPr>
          <a:xfrm>
            <a:off x="1124250" y="4902100"/>
            <a:ext cx="23397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Артур Сэмюэл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(1901 - 1990)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g1407097a378_0_560"/>
          <p:cNvSpPr txBox="1"/>
          <p:nvPr/>
        </p:nvSpPr>
        <p:spPr>
          <a:xfrm>
            <a:off x="3890275" y="1953775"/>
            <a:ext cx="398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«</a:t>
            </a: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Машинное обучение – область знаний, которая дает возможность компьютерам обучаться без необходимости непосредственного программирования</a:t>
            </a: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»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1959</a:t>
            </a:r>
            <a:endParaRPr sz="300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g1407097a378_0_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900" y="1847587"/>
            <a:ext cx="20574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407097a378_0_560"/>
          <p:cNvSpPr txBox="1"/>
          <p:nvPr/>
        </p:nvSpPr>
        <p:spPr>
          <a:xfrm>
            <a:off x="974900" y="4375700"/>
            <a:ext cx="205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08095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07097a378_0_512"/>
          <p:cNvSpPr txBox="1"/>
          <p:nvPr/>
        </p:nvSpPr>
        <p:spPr>
          <a:xfrm>
            <a:off x="1865750" y="722213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Машинное обучение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7" name="Google Shape;407;g1407097a378_0_5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407097a378_0_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950" y="3884188"/>
            <a:ext cx="13716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407097a378_0_5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488" y="3949876"/>
            <a:ext cx="1242025" cy="12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407097a378_0_512"/>
          <p:cNvSpPr txBox="1"/>
          <p:nvPr/>
        </p:nvSpPr>
        <p:spPr>
          <a:xfrm>
            <a:off x="4585950" y="5205950"/>
            <a:ext cx="14871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Входные </a:t>
            </a:r>
            <a:endParaRPr sz="170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данные</a:t>
            </a:r>
            <a:endParaRPr sz="600"/>
          </a:p>
        </p:txBody>
      </p:sp>
      <p:sp>
        <p:nvSpPr>
          <p:cNvPr id="412" name="Google Shape;412;g1407097a378_0_512"/>
          <p:cNvSpPr txBox="1"/>
          <p:nvPr/>
        </p:nvSpPr>
        <p:spPr>
          <a:xfrm>
            <a:off x="911450" y="5274850"/>
            <a:ext cx="26706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Ожидаемые выходные </a:t>
            </a:r>
            <a:endParaRPr sz="170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данные</a:t>
            </a:r>
            <a:endParaRPr sz="600"/>
          </a:p>
        </p:txBody>
      </p:sp>
      <p:sp>
        <p:nvSpPr>
          <p:cNvPr id="413" name="Google Shape;413;g1407097a378_0_512"/>
          <p:cNvSpPr txBox="1"/>
          <p:nvPr/>
        </p:nvSpPr>
        <p:spPr>
          <a:xfrm>
            <a:off x="1332900" y="2542050"/>
            <a:ext cx="4805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3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у = f(x)</a:t>
            </a:r>
            <a:endParaRPr sz="4200"/>
          </a:p>
        </p:txBody>
      </p:sp>
      <p:cxnSp>
        <p:nvCxnSpPr>
          <p:cNvPr id="414" name="Google Shape;414;g1407097a378_0_512"/>
          <p:cNvCxnSpPr/>
          <p:nvPr/>
        </p:nvCxnSpPr>
        <p:spPr>
          <a:xfrm rot="10800000" flipH="1">
            <a:off x="2590700" y="3500050"/>
            <a:ext cx="182700" cy="354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g1407097a378_0_512"/>
          <p:cNvCxnSpPr/>
          <p:nvPr/>
        </p:nvCxnSpPr>
        <p:spPr>
          <a:xfrm rot="10800000">
            <a:off x="4364250" y="3467551"/>
            <a:ext cx="739500" cy="58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554" name="Picture 2" descr="Why is backpropagation the best learning algorithm? - Quora">
            <a:extLst>
              <a:ext uri="{FF2B5EF4-FFF2-40B4-BE49-F238E27FC236}">
                <a16:creationId xmlns:a16="http://schemas.microsoft.com/office/drawing/2014/main" id="{4A4BEC98-BA78-8530-EEC5-6CF249D6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38" y="3341914"/>
            <a:ext cx="5595122" cy="3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Decision Tree in Machine Learning Explained [With Examples] | upGrad blog">
            <a:extLst>
              <a:ext uri="{FF2B5EF4-FFF2-40B4-BE49-F238E27FC236}">
                <a16:creationId xmlns:a16="http://schemas.microsoft.com/office/drawing/2014/main" id="{CBCA38A0-873D-BF43-11FE-B5A986E3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5" y="181763"/>
            <a:ext cx="4339092" cy="26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7873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07097a378_0_522"/>
          <p:cNvSpPr txBox="1"/>
          <p:nvPr/>
        </p:nvSpPr>
        <p:spPr>
          <a:xfrm>
            <a:off x="1887225" y="419800"/>
            <a:ext cx="6714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20"/>
              <a:buFont typeface="Raleway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Методы реализации искусственного интеллекта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" name="Google Shape;421;g1407097a378_0_522"/>
          <p:cNvSpPr txBox="1"/>
          <p:nvPr/>
        </p:nvSpPr>
        <p:spPr>
          <a:xfrm>
            <a:off x="387125" y="1865525"/>
            <a:ext cx="78570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Наиболее популярный метод реализации искусственного интеллекта – машинное обучение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Востребованное направление – объединение методов машинного обучения и инженерии знаний: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Школьник Максим, 17 лет, любит книги “Мастер и Маргарита”, “Гарри Поттер” и “Майн Рид”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 с подкреплением использует агентный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Ожидаемый инструмент создания сильного искусственного интеллекта – символьные вычисления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g1407097a378_0_5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78128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6e8c9f0c_0_14"/>
          <p:cNvSpPr txBox="1"/>
          <p:nvPr/>
        </p:nvSpPr>
        <p:spPr>
          <a:xfrm>
            <a:off x="1119882" y="313864"/>
            <a:ext cx="876385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12" t="8689" r="31320" b="87317"/>
          <a:stretch/>
        </p:blipFill>
        <p:spPr>
          <a:xfrm>
            <a:off x="1426095" y="903901"/>
            <a:ext cx="8457644" cy="32445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b="87311"/>
          <a:stretch/>
        </p:blipFill>
        <p:spPr>
          <a:xfrm>
            <a:off x="1426095" y="1354036"/>
            <a:ext cx="7258050" cy="650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124633" y="6495166"/>
            <a:ext cx="8248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https://www.gartner.com/en/articles/gartner-top-10-strategic-technology-trends-for-2024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35927" y="1337356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Консалтинг в </a:t>
            </a:r>
            <a:r>
              <a:rPr lang="en-US" dirty="0"/>
              <a:t>IT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84218" y="2011611"/>
            <a:ext cx="6785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Стратегические технологии – то что влияет на бизнес. В нем ИИ это </a:t>
            </a:r>
            <a:r>
              <a:rPr lang="ru-RU" dirty="0" err="1"/>
              <a:t>хайп-цик</a:t>
            </a:r>
            <a:r>
              <a:rPr lang="ru-RU" dirty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44073" y="2435190"/>
            <a:ext cx="6096000" cy="328404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AI Trust, Risk and Security Management (AI </a:t>
            </a:r>
            <a:r>
              <a:rPr lang="en-US" dirty="0" err="1">
                <a:latin typeface="graphik web"/>
              </a:rPr>
              <a:t>TRiSM</a:t>
            </a:r>
            <a:r>
              <a:rPr lang="en-US" dirty="0">
                <a:latin typeface="graphik web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Machine Customers</a:t>
            </a:r>
          </a:p>
        </p:txBody>
      </p:sp>
    </p:spTree>
    <p:extLst>
      <p:ext uri="{BB962C8B-B14F-4D97-AF65-F5344CB8AC3E}">
        <p14:creationId xmlns:p14="http://schemas.microsoft.com/office/powerpoint/2010/main" val="238070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63758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000" b="0" i="0" u="none" strike="noStrike" cap="none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Вер</a:t>
            </a:r>
            <a:r>
              <a:rPr lang="ru-RU" sz="3000" b="0" i="0" u="none" strike="noStrike" cap="none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тикальные</a:t>
            </a:r>
            <a:r>
              <a:rPr lang="ru-RU" sz="3000" b="0" i="0" u="none" strike="noStrike" cap="none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модели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5" name="Google Shape;315;g1407097a378_0_4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D9DE382-6169-2A22-0EF5-C23D9D0B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61" y="1103992"/>
            <a:ext cx="9562568" cy="5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5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1"/>
            <a:ext cx="12191999" cy="7604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5539" y="127890"/>
            <a:ext cx="9609986" cy="662782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Arial" panose="020B0604020202020204" pitchFamily="34" charset="0"/>
              </a:rPr>
              <a:t>Академические Партнеры Центра</a:t>
            </a:r>
          </a:p>
        </p:txBody>
      </p:sp>
      <p:sp>
        <p:nvSpPr>
          <p:cNvPr id="19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794102" y="1878709"/>
            <a:ext cx="4906690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700" b="1" dirty="0">
                <a:latin typeface="Arial" panose="020B0604020202020204" pitchFamily="34" charset="0"/>
                <a:cs typeface="Arial" panose="020B0604020202020204" pitchFamily="34" charset="0"/>
              </a:rPr>
              <a:t>Елена Акимова.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Ведущий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научный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dirty="0">
                <a:latin typeface="Arial" panose="020B0604020202020204" pitchFamily="34" charset="0"/>
                <a:cs typeface="Arial" panose="020B0604020202020204" pitchFamily="34" charset="0"/>
              </a:rPr>
              <a:t>сотрудник. </a:t>
            </a:r>
            <a:r>
              <a:rPr lang="ru-RU" sz="1700" dirty="0">
                <a:latin typeface="Arial"/>
                <a:cs typeface="Arial"/>
              </a:rPr>
              <a:t> Институт математики и механики им. Н.Н. Красовского УрО РАН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94FA82A-D9A1-F941-8E9B-42D7EFE7D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94"/>
          <a:stretch/>
        </p:blipFill>
        <p:spPr>
          <a:xfrm>
            <a:off x="10895057" y="1614843"/>
            <a:ext cx="1028881" cy="946016"/>
          </a:xfrm>
          <a:prstGeom prst="rect">
            <a:avLst/>
          </a:prstGeom>
        </p:spPr>
      </p:pic>
      <p:sp>
        <p:nvSpPr>
          <p:cNvPr id="32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798332" y="2715614"/>
            <a:ext cx="4781190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700" dirty="0">
                <a:latin typeface="Arial"/>
                <a:cs typeface="Arial"/>
              </a:rPr>
              <a:t>администратор супер компьютера</a:t>
            </a:r>
          </a:p>
        </p:txBody>
      </p:sp>
      <p:sp>
        <p:nvSpPr>
          <p:cNvPr id="33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824480" y="3204501"/>
            <a:ext cx="4845933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Владимир Мисилов.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Научный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сотрудник. </a:t>
            </a:r>
            <a:r>
              <a:rPr lang="ru-RU" dirty="0">
                <a:latin typeface="Arial"/>
                <a:cs typeface="Arial"/>
              </a:rPr>
              <a:t> </a:t>
            </a:r>
            <a:br>
              <a:rPr lang="ru-RU" dirty="0">
                <a:latin typeface="Arial"/>
                <a:cs typeface="Arial"/>
              </a:rPr>
            </a:br>
            <a:r>
              <a:rPr lang="ru-RU" dirty="0">
                <a:latin typeface="Arial"/>
                <a:cs typeface="Arial"/>
              </a:rPr>
              <a:t>ИММ им. Н.Н. Красовского УрО РАН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EA363E1-9BC3-9028-FCEC-4076FD174F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5" t="9485" r="17940" b="18708"/>
          <a:stretch/>
        </p:blipFill>
        <p:spPr>
          <a:xfrm>
            <a:off x="11064274" y="2929428"/>
            <a:ext cx="791026" cy="9521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7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6718138" y="816054"/>
            <a:ext cx="5150042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Институт Математики и Механики УрРО РАН, специализация: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Суперкомпьютеры, параллелизации вычислений</a:t>
            </a:r>
            <a:endParaRPr lang="ru-RU" sz="1600" dirty="0">
              <a:latin typeface="Arial"/>
              <a:cs typeface="Arial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774865" y="1112520"/>
            <a:ext cx="0" cy="552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4DBC5F7-5E2A-5271-B89D-601386332C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386" b="2147"/>
          <a:stretch/>
        </p:blipFill>
        <p:spPr>
          <a:xfrm>
            <a:off x="56832" y="1811371"/>
            <a:ext cx="5413575" cy="111658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1FB194E-43A4-8AF5-2901-6FFA96186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25" y="2884003"/>
            <a:ext cx="4754024" cy="1167155"/>
          </a:xfrm>
          <a:prstGeom prst="rect">
            <a:avLst/>
          </a:prstGeom>
        </p:spPr>
      </p:pic>
      <p:sp>
        <p:nvSpPr>
          <p:cNvPr id="41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1112656" y="806213"/>
            <a:ext cx="4662209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Лаборатория Анализа Больших данных ВШЭ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(Lambda)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20+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исследователей по использованию ИИ в физике и анализе промышленных процессов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/>
              <a:cs typeface="Arial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208169" y="4112040"/>
            <a:ext cx="9371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2" name="Picture 8" descr="ИММ УрО РАН - главная страница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56"/>
          <a:stretch/>
        </p:blipFill>
        <p:spPr bwMode="auto">
          <a:xfrm>
            <a:off x="5868978" y="887937"/>
            <a:ext cx="824055" cy="83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6007DDD-2800-E184-1CEF-E0D9A5C46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9374" y="4392131"/>
            <a:ext cx="905797" cy="817734"/>
          </a:xfrm>
          <a:prstGeom prst="rect">
            <a:avLst/>
          </a:prstGeom>
        </p:spPr>
      </p:pic>
      <p:sp>
        <p:nvSpPr>
          <p:cNvPr id="45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237457" y="4588354"/>
            <a:ext cx="4514851" cy="55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b="1" dirty="0">
                <a:latin typeface="arial" panose="020B0604020202020204" pitchFamily="34" charset="0"/>
              </a:rPr>
              <a:t>Александр</a:t>
            </a:r>
            <a: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Сергеев,   </a:t>
            </a:r>
            <a:r>
              <a:rPr lang="ru-RU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к.т.н, УРФУ,  когнетивные науки, Прикладное МО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249013" y="4236429"/>
            <a:ext cx="4514851" cy="41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ИИ в когнитивных науках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Google Shape;431;p32">
            <a:extLst>
              <a:ext uri="{FF2B5EF4-FFF2-40B4-BE49-F238E27FC236}">
                <a16:creationId xmlns:a16="http://schemas.microsoft.com/office/drawing/2014/main" id="{CC47F1A0-A068-8DC3-88F0-0AE982590298}"/>
              </a:ext>
            </a:extLst>
          </p:cNvPr>
          <p:cNvSpPr txBox="1"/>
          <p:nvPr/>
        </p:nvSpPr>
        <p:spPr>
          <a:xfrm>
            <a:off x="249013" y="5314340"/>
            <a:ext cx="4514849" cy="83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sz="1600" b="1" dirty="0">
                <a:latin typeface="arial" panose="020B0604020202020204" pitchFamily="34" charset="0"/>
              </a:rPr>
              <a:t>Александр Храмов </a:t>
            </a:r>
            <a:r>
              <a:rPr lang="ru-RU" sz="1600" b="0" i="0" dirty="0">
                <a:effectLst/>
                <a:latin typeface="Commissioner"/>
              </a:rPr>
              <a:t>главный научный сотрудник Балтийского центра нейротехнологий и искусственного интеллекта Д.ф.-м.н., профессор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3BB9000-CC98-2306-453C-3AA435719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9374" y="5285523"/>
            <a:ext cx="880037" cy="951585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964127" y="4973891"/>
            <a:ext cx="50012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Никифорова Анастасия, </a:t>
            </a:r>
            <a:r>
              <a:rPr lang="ru-RU" dirty="0"/>
              <a:t>к.м.н.</a:t>
            </a:r>
          </a:p>
          <a:p>
            <a:r>
              <a:rPr lang="ru-RU" sz="1700" dirty="0"/>
              <a:t>Главный врач профессорская +, Ассистент кафедры профилактической и семейной медицины УГМУ</a:t>
            </a:r>
            <a:endParaRPr lang="en-US" altLang="ru-RU" dirty="0"/>
          </a:p>
        </p:txBody>
      </p:sp>
      <p:sp>
        <p:nvSpPr>
          <p:cNvPr id="78" name="Google Shape;431;p32">
            <a:extLst>
              <a:ext uri="{FF2B5EF4-FFF2-40B4-BE49-F238E27FC236}">
                <a16:creationId xmlns:a16="http://schemas.microsoft.com/office/drawing/2014/main" id="{524E3D01-DDFE-9F1F-EA62-8F6605CCF78D}"/>
              </a:ext>
            </a:extLst>
          </p:cNvPr>
          <p:cNvSpPr txBox="1"/>
          <p:nvPr/>
        </p:nvSpPr>
        <p:spPr>
          <a:xfrm>
            <a:off x="5893845" y="4121881"/>
            <a:ext cx="5487141" cy="41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buClr>
                <a:schemeClr val="dk1"/>
              </a:buClr>
              <a:buSzPts val="2200"/>
            </a:pPr>
            <a: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ИИ в здравоохранении </a:t>
            </a:r>
            <a:br>
              <a:rPr lang="ru-RU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(психиатрия, офтальмология)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937622" y="4659568"/>
            <a:ext cx="4866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Кулябин</a:t>
            </a:r>
            <a:r>
              <a:rPr lang="ru-RU" b="1" dirty="0"/>
              <a:t> Михаил </a:t>
            </a:r>
            <a:r>
              <a:rPr lang="en-US" b="1" dirty="0"/>
              <a:t>PHD, Siemens R&amp;D, FAU</a:t>
            </a:r>
            <a:endParaRPr lang="en-US" altLang="ru-RU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013" y="835001"/>
            <a:ext cx="756154" cy="960680"/>
          </a:xfrm>
          <a:prstGeom prst="rect">
            <a:avLst/>
          </a:prstGeom>
        </p:spPr>
      </p:pic>
      <p:pic>
        <p:nvPicPr>
          <p:cNvPr id="19458" name="Picture 2" descr="Mikhail Kulyabin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6" r="13581" b="32225"/>
          <a:stretch/>
        </p:blipFill>
        <p:spPr bwMode="auto">
          <a:xfrm>
            <a:off x="10983913" y="4049054"/>
            <a:ext cx="871387" cy="8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Никифорова Анастасия Андреевна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2" t="7623" r="20451" b="61107"/>
          <a:stretch/>
        </p:blipFill>
        <p:spPr bwMode="auto">
          <a:xfrm>
            <a:off x="10975261" y="4979913"/>
            <a:ext cx="902841" cy="8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Петренко Тимур Сергеевич, детский психиатр - 66 отзывов | Екатеринбург -  ПроДокторов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3" b="12682"/>
          <a:stretch/>
        </p:blipFill>
        <p:spPr bwMode="auto">
          <a:xfrm>
            <a:off x="10865265" y="5786966"/>
            <a:ext cx="1031442" cy="8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Прямоугольник 35"/>
          <p:cNvSpPr/>
          <p:nvPr/>
        </p:nvSpPr>
        <p:spPr>
          <a:xfrm>
            <a:off x="5982701" y="5872958"/>
            <a:ext cx="500121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Петренко Тимур, </a:t>
            </a:r>
            <a:r>
              <a:rPr lang="ru-RU" dirty="0"/>
              <a:t>к.м.н., доцент</a:t>
            </a:r>
          </a:p>
          <a:p>
            <a:r>
              <a:rPr lang="ru-RU" sz="1700" dirty="0"/>
              <a:t>доцент УГМУ</a:t>
            </a: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33900877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875525" y="575400"/>
            <a:ext cx="943473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 err="1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Дискреминативный</a:t>
            </a: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генеративный ИИ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5" name="Google Shape;315;g1407097a378_0_4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0" y="181763"/>
            <a:ext cx="1487001" cy="14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8" name="Picture 6" descr="Discriminative vs. Generative - PRIMO.ai">
            <a:extLst>
              <a:ext uri="{FF2B5EF4-FFF2-40B4-BE49-F238E27FC236}">
                <a16:creationId xmlns:a16="http://schemas.microsoft.com/office/drawing/2014/main" id="{B432CFCF-A5BE-2392-5C67-5F846A4D8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16" y="963198"/>
            <a:ext cx="8151384" cy="324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A simple illustration of how one can use discriminative vs generative... |  Download Scientific Diagram">
            <a:extLst>
              <a:ext uri="{FF2B5EF4-FFF2-40B4-BE49-F238E27FC236}">
                <a16:creationId xmlns:a16="http://schemas.microsoft.com/office/drawing/2014/main" id="{B623F272-3689-233C-B4EF-CA900C498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6" y="3930700"/>
            <a:ext cx="5615214" cy="276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105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676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2782"/>
            <a:ext cx="12191999" cy="687078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9"/>
          <p:cNvSpPr txBox="1"/>
          <p:nvPr/>
        </p:nvSpPr>
        <p:spPr>
          <a:xfrm>
            <a:off x="3053850" y="683713"/>
            <a:ext cx="4327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ru-RU" sz="1400" b="1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О ПРАКТИКЕ ПРИМЕНЕНИЯ ИСКУССТВЕННОГО ИНТЕЛЛЕКТА В СОЦИАЛЬНО-ЭКОНОМИЧЕСКИХ ПРОЕКТАХ</a:t>
            </a:r>
            <a:endParaRPr lang="ru-RU" altLang="ru-RU" sz="1400" b="1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46" name="Google Shape;546;p59"/>
          <p:cNvSpPr/>
          <p:nvPr/>
        </p:nvSpPr>
        <p:spPr>
          <a:xfrm>
            <a:off x="1179900" y="3887921"/>
            <a:ext cx="6768346" cy="184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Ронкин Михаил Владимирович</a:t>
            </a:r>
            <a:endParaRPr lang="ru-RU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Доцент</a:t>
            </a: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, руководитель исследований и магистратур в области ИИ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ru-RU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ИРИТ-РТФ, УРФУ</a:t>
            </a:r>
            <a:endParaRPr lang="ru-RU" sz="1600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</a:rPr>
              <a:t>m.v.ronkin</a:t>
            </a:r>
            <a:r>
              <a:rPr lang="ru-RU" sz="1600" b="1" dirty="0">
                <a:solidFill>
                  <a:schemeClr val="lt1"/>
                </a:solidFill>
              </a:rPr>
              <a:t>@urfu.ru</a:t>
            </a:r>
            <a:endParaRPr sz="1600" b="1" dirty="0">
              <a:solidFill>
                <a:schemeClr val="lt1"/>
              </a:solidFill>
            </a:endParaRPr>
          </a:p>
        </p:txBody>
      </p:sp>
      <p:cxnSp>
        <p:nvCxnSpPr>
          <p:cNvPr id="548" name="Google Shape;548;p59"/>
          <p:cNvCxnSpPr/>
          <p:nvPr/>
        </p:nvCxnSpPr>
        <p:spPr>
          <a:xfrm>
            <a:off x="2986700" y="646063"/>
            <a:ext cx="0" cy="713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59"/>
          <p:cNvSpPr txBox="1"/>
          <p:nvPr/>
        </p:nvSpPr>
        <p:spPr>
          <a:xfrm>
            <a:off x="1179900" y="2862125"/>
            <a:ext cx="63249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600" b="1">
                <a:solidFill>
                  <a:schemeClr val="lt1"/>
                </a:solidFill>
              </a:rPr>
              <a:t>БЛАГОДАРЮ ЗА ВНИМАНИЕ!</a:t>
            </a:r>
            <a:endParaRPr sz="16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4" y="330200"/>
            <a:ext cx="2639197" cy="14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0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66;p22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 txBox="1">
            <a:spLocks noGrp="1"/>
          </p:cNvSpPr>
          <p:nvPr>
            <p:ph type="title"/>
          </p:nvPr>
        </p:nvSpPr>
        <p:spPr>
          <a:xfrm>
            <a:off x="752354" y="179914"/>
            <a:ext cx="10000527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-RU" sz="3600" b="1" dirty="0">
                <a:solidFill>
                  <a:schemeClr val="bg1"/>
                </a:solidFill>
              </a:rPr>
              <a:t>СТИПЕНДИЯ ЦЕНТРА ИИ</a:t>
            </a:r>
          </a:p>
        </p:txBody>
      </p:sp>
      <p:pic>
        <p:nvPicPr>
          <p:cNvPr id="408" name="Google Shape;4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319" y="842717"/>
            <a:ext cx="9011297" cy="472765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0"/>
          <p:cNvSpPr txBox="1">
            <a:spLocks noGrp="1"/>
          </p:cNvSpPr>
          <p:nvPr>
            <p:ph type="body" idx="1"/>
          </p:nvPr>
        </p:nvSpPr>
        <p:spPr>
          <a:xfrm>
            <a:off x="225618" y="5570368"/>
            <a:ext cx="113469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/>
              <a:t>Центр разыгрывает стипендии молодым исследователям в области ИИ </a:t>
            </a:r>
            <a:br>
              <a:rPr lang="ru-RU" sz="2300" b="1" dirty="0"/>
            </a:br>
            <a:r>
              <a:rPr lang="ru-RU" sz="2300" b="1" dirty="0"/>
              <a:t>среди бакалавров, магистров и аспирантов,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i="1" dirty="0"/>
              <a:t>Суммы позволяют конкурировать с рынком труда стажеров </a:t>
            </a:r>
            <a:r>
              <a:rPr lang="en-US" sz="2300" b="1" i="1" dirty="0"/>
              <a:t>IT </a:t>
            </a:r>
            <a:r>
              <a:rPr lang="ru-RU" sz="2300" b="1" i="1" dirty="0"/>
              <a:t>рынка</a:t>
            </a:r>
            <a:endParaRPr sz="2300" i="1" dirty="0"/>
          </a:p>
        </p:txBody>
      </p:sp>
    </p:spTree>
    <p:extLst>
      <p:ext uri="{BB962C8B-B14F-4D97-AF65-F5344CB8AC3E}">
        <p14:creationId xmlns:p14="http://schemas.microsoft.com/office/powerpoint/2010/main" val="108353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8175" y="2851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/>
              <a:t>Отрасль ИИ</a:t>
            </a:r>
          </a:p>
        </p:txBody>
      </p:sp>
    </p:spTree>
    <p:extLst>
      <p:ext uri="{BB962C8B-B14F-4D97-AF65-F5344CB8AC3E}">
        <p14:creationId xmlns:p14="http://schemas.microsoft.com/office/powerpoint/2010/main" val="1269563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ИСКУССТВЕННЫЙ ИНТЕЛЛЕКТ</a:t>
            </a:r>
          </a:p>
        </p:txBody>
      </p:sp>
      <p:sp>
        <p:nvSpPr>
          <p:cNvPr id="33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36100" y="1023720"/>
            <a:ext cx="11302709" cy="323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b="1" dirty="0">
                <a:latin typeface="Roboto"/>
                <a:ea typeface="Roboto"/>
                <a:cs typeface="Roboto"/>
                <a:sym typeface="Roboto"/>
              </a:rPr>
              <a:t>Искусственный интеллект </a:t>
            </a: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— комплекс технологических решений, позволяющий имитировать когнитивные функции человека и получать при выполнении конкретных задач результаты, сопоставимые, как минимум, с результатами интеллектуальной деятельности человека</a:t>
            </a:r>
          </a:p>
          <a:p>
            <a:pPr marL="629996" rtl="0">
              <a:spcBef>
                <a:spcPts val="0"/>
              </a:spcBef>
              <a:spcAft>
                <a:spcPts val="0"/>
              </a:spcAft>
            </a:pPr>
            <a:r>
              <a:rPr lang="ru-RU" sz="1800" b="0" i="1" u="none" strike="noStrike" dirty="0">
                <a:effectLst/>
                <a:latin typeface="Montserrat" panose="00000500000000000000" pitchFamily="2" charset="-52"/>
              </a:rPr>
              <a:t>Национальная стратегия развития ИИ на период до 2030 года</a:t>
            </a:r>
            <a:endParaRPr lang="ru-RU" sz="2800" b="0" dirty="0">
              <a:effectLst/>
            </a:endParaRPr>
          </a:p>
          <a:p>
            <a:pPr marL="101600" lvl="0">
              <a:lnSpc>
                <a:spcPct val="150000"/>
              </a:lnSpc>
              <a:buClr>
                <a:schemeClr val="dk2"/>
              </a:buClr>
              <a:buSzPts val="2000"/>
            </a:pPr>
            <a:endParaRPr lang="ru-RU" sz="3200" b="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66619" y="596600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hlinkClick r:id="rId4"/>
              </a:rPr>
              <a:t>https://www.consultant.ru/document/cons_doc_LAW_335184/1f32224a00901db9cf44793e9a5e35567a4212c7/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28850" y="3486150"/>
            <a:ext cx="9963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Искусственный интеллект;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ИИ: Способность технической системы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практически значимых задач обработки данных результаты, сопоставимые, как минимум, с результатами интеллектуальной деятельности человека.</a:t>
            </a:r>
          </a:p>
          <a:p>
            <a:pPr fontAlgn="base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ГОСТ Р 59276—2020, Системы искусственного интеллекта. Способы обеспечения доверия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7631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85" y="4112286"/>
            <a:ext cx="3626267" cy="2373557"/>
          </a:xfrm>
          <a:prstGeom prst="rect">
            <a:avLst/>
          </a:prstGeom>
        </p:spPr>
      </p:pic>
      <p:pic>
        <p:nvPicPr>
          <p:cNvPr id="265" name="Google Shape;265;p41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/>
          <p:nvPr/>
        </p:nvSpPr>
        <p:spPr>
          <a:xfrm>
            <a:off x="1782501" y="199950"/>
            <a:ext cx="10329859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Преимущества систем с искусственны</a:t>
            </a:r>
            <a:r>
              <a:rPr lang="ru-RU" sz="2900" b="1" dirty="0">
                <a:solidFill>
                  <a:schemeClr val="lt1"/>
                </a:solidFill>
                <a:sym typeface="Arial"/>
              </a:rPr>
              <a:t>м</a:t>
            </a:r>
            <a:r>
              <a:rPr lang="ru-RU" sz="2900" b="1" dirty="0">
                <a:solidFill>
                  <a:schemeClr val="lt1"/>
                </a:solidFill>
              </a:rPr>
              <a:t> интеллектом</a:t>
            </a:r>
            <a:endParaRPr sz="2900" dirty="0"/>
          </a:p>
        </p:txBody>
      </p:sp>
      <p:sp>
        <p:nvSpPr>
          <p:cNvPr id="267" name="Google Shape;267;p41"/>
          <p:cNvSpPr/>
          <p:nvPr/>
        </p:nvSpPr>
        <p:spPr>
          <a:xfrm>
            <a:off x="307975" y="3516216"/>
            <a:ext cx="11956786" cy="557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400"/>
            </a:pPr>
            <a:r>
              <a:rPr lang="ru-RU" sz="2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</a:t>
            </a:r>
          </a:p>
          <a:p>
            <a:pPr marL="12700" lvl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400"/>
            </a:pP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Mongolian Baiti" panose="03000500000000000000" pitchFamily="66" charset="0"/>
                <a:sym typeface="Roboto"/>
              </a:rPr>
              <a:t>ИИ - это сквозная технология автоматизации ключевых задач развития экономики</a:t>
            </a:r>
            <a:endParaRPr lang="ru-RU" sz="2000" dirty="0">
              <a:latin typeface="Mongolian Baiti" panose="03000500000000000000" pitchFamily="66" charset="0"/>
              <a:ea typeface="Roboto"/>
              <a:cs typeface="Mongolian Baiti" panose="03000500000000000000" pitchFamily="66" charset="0"/>
              <a:sym typeface="Roboto"/>
            </a:endParaRPr>
          </a:p>
          <a:p>
            <a:pPr marL="12700" lvl="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ts val="2400"/>
            </a:pP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Решение задач при помощи ИИ требует: </a:t>
            </a:r>
          </a:p>
          <a:p>
            <a:pPr marL="355600" lvl="0" indent="-34290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сопровождения систем ИИ,</a:t>
            </a:r>
          </a:p>
          <a:p>
            <a:pPr marL="355600" lvl="0" indent="-34290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правил работы с цифровыми данными,</a:t>
            </a:r>
          </a:p>
          <a:p>
            <a:pPr marL="3556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нормативной базы и правил использования ИИ,</a:t>
            </a:r>
          </a:p>
          <a:p>
            <a:pPr marL="3556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0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безопасность, тестирование систем с ИИ.</a:t>
            </a:r>
            <a:endParaRPr sz="20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AutoShape 2" descr="Размер международного рынка больших данных (2021–2029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11952" y="5904595"/>
            <a:ext cx="304285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Приватность, этичность, легитимность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40195" y="5566041"/>
            <a:ext cx="23721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безопасность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35495" y="5058210"/>
            <a:ext cx="18768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надежность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93050" y="4427383"/>
            <a:ext cx="17989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объяснимость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031883" y="6578117"/>
            <a:ext cx="10014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Доверенный ИИ – концепция того как внедрять ИИ </a:t>
            </a:r>
            <a:r>
              <a:rPr lang="ru-RU" sz="1400" dirty="0">
                <a:hlinkClick r:id="rId5"/>
              </a:rPr>
              <a:t>https://www.gartner.com/en/articles/what-it-takes-to-make-ai-safe-and-effective</a:t>
            </a:r>
            <a:r>
              <a:rPr lang="ru-RU" sz="1400" dirty="0"/>
              <a:t>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0" y="6305075"/>
            <a:ext cx="84412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hlinkClick r:id="rId6"/>
              </a:rPr>
              <a:t>https://www.consultant.ru/document/cons_doc_LAW_335184/1f32224a00901db9cf44793e9a5e35567a4212c7/</a:t>
            </a:r>
            <a:endParaRPr lang="ru-RU" sz="1400" dirty="0"/>
          </a:p>
          <a:p>
            <a:pPr algn="ctr"/>
            <a:endParaRPr lang="ru-RU" sz="16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72132"/>
              </p:ext>
            </p:extLst>
          </p:nvPr>
        </p:nvGraphicFramePr>
        <p:xfrm>
          <a:off x="214794" y="880254"/>
          <a:ext cx="11897566" cy="3227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4251">
                  <a:extLst>
                    <a:ext uri="{9D8B030D-6E8A-4147-A177-3AD203B41FA5}">
                      <a16:colId xmlns:a16="http://schemas.microsoft.com/office/drawing/2014/main" val="3902050907"/>
                    </a:ext>
                  </a:extLst>
                </a:gridCol>
                <a:gridCol w="5383315">
                  <a:extLst>
                    <a:ext uri="{9D8B030D-6E8A-4147-A177-3AD203B41FA5}">
                      <a16:colId xmlns:a16="http://schemas.microsoft.com/office/drawing/2014/main" val="3877970574"/>
                    </a:ext>
                  </a:extLst>
                </a:gridCol>
              </a:tblGrid>
              <a:tr h="36944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ru-RU" sz="2000" b="1" kern="1200" dirty="0">
                          <a:solidFill>
                            <a:schemeClr val="tx1"/>
                          </a:solidFill>
                          <a:latin typeface="Mont Bold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ИИ позволяет автоматизировать:</a:t>
                      </a:r>
                      <a:endParaRPr lang="ru-RU" sz="2000" b="1" kern="1200" dirty="0">
                        <a:solidFill>
                          <a:schemeClr val="tx1"/>
                        </a:solidFill>
                        <a:latin typeface="Mont Bold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ru-RU" sz="2000" b="1" kern="1200" dirty="0">
                          <a:solidFill>
                            <a:schemeClr val="tx1"/>
                          </a:solidFill>
                          <a:latin typeface="Mont Bold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Эффект:</a:t>
                      </a:r>
                      <a:endParaRPr lang="ru-RU" sz="2000" b="1" kern="1200" dirty="0">
                        <a:solidFill>
                          <a:schemeClr val="tx1"/>
                        </a:solidFill>
                        <a:latin typeface="Mont Bold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66126"/>
                  </a:ext>
                </a:extLst>
              </a:tr>
              <a:tr h="653641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Ø"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Решения</a:t>
                      </a:r>
                      <a:r>
                        <a:rPr lang="ru-RU" sz="2000" kern="1200" baseline="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 задач в сложных не-моделируемых (не формализуемых) условиях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Точность</a:t>
                      </a:r>
                      <a:r>
                        <a:rPr lang="ru-RU" sz="2000" kern="1200" baseline="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 в сложных условиях, где стандартные подходы не работают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0215405"/>
                  </a:ext>
                </a:extLst>
              </a:tr>
              <a:tr h="1222024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Ø"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Массовые рутинные Задачи требующие искусства в принятии решений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ИИ – это не замена,</a:t>
                      </a:r>
                      <a:r>
                        <a:rPr lang="ru-RU" sz="2000" b="1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а помощь специалисту, напр. </a:t>
                      </a:r>
                      <a:br>
                        <a:rPr lang="ru-RU" sz="2000" b="1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</a:br>
                      <a:r>
                        <a:rPr lang="ru-RU" sz="2000" b="1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Второе мнение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Сокращает</a:t>
                      </a:r>
                      <a:r>
                        <a:rPr lang="ru-RU" sz="2000" kern="1200" baseline="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 </a:t>
                      </a:r>
                      <a:r>
                        <a:rPr lang="ru-RU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затраты на подготовку узкоспециализированных кадров и трудозатраты</a:t>
                      </a:r>
                      <a:r>
                        <a:rPr lang="ru-RU" sz="20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при их работе</a:t>
                      </a:r>
                      <a:r>
                        <a:rPr lang="en-US" sz="20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</a:t>
                      </a:r>
                      <a:r>
                        <a:rPr lang="ru-RU" sz="20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(перераспределение </a:t>
                      </a:r>
                      <a:r>
                        <a:rPr lang="ru-RU" sz="2000" baseline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сист</a:t>
                      </a:r>
                      <a:r>
                        <a:rPr lang="ru-RU" sz="20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. Распр. Труда)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2060869"/>
                  </a:ext>
                </a:extLst>
              </a:tr>
              <a:tr h="82004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Заменяет формализацию задачи на примеры входных данных и ответов для них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Позволяет принимать решение на основе накопленных данных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4741032"/>
                  </a:ext>
                </a:extLst>
              </a:tr>
            </a:tbl>
          </a:graphicData>
        </a:graphic>
      </p:graphicFrame>
      <p:sp>
        <p:nvSpPr>
          <p:cNvPr id="16" name="Google Shape;277;p41"/>
          <p:cNvSpPr/>
          <p:nvPr/>
        </p:nvSpPr>
        <p:spPr>
          <a:xfrm>
            <a:off x="307975" y="4030676"/>
            <a:ext cx="11489277" cy="365655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7730836" y="4427383"/>
            <a:ext cx="0" cy="178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95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1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/>
          <p:nvPr/>
        </p:nvSpPr>
        <p:spPr>
          <a:xfrm>
            <a:off x="1782501" y="199950"/>
            <a:ext cx="10329859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Преимущества систем с искусственны</a:t>
            </a:r>
            <a:r>
              <a:rPr lang="ru-RU" sz="2900" b="1" dirty="0">
                <a:solidFill>
                  <a:schemeClr val="lt1"/>
                </a:solidFill>
                <a:sym typeface="Arial"/>
              </a:rPr>
              <a:t>м</a:t>
            </a:r>
            <a:r>
              <a:rPr lang="ru-RU" sz="2900" b="1" dirty="0">
                <a:solidFill>
                  <a:schemeClr val="lt1"/>
                </a:solidFill>
              </a:rPr>
              <a:t> интеллектом</a:t>
            </a:r>
            <a:endParaRPr sz="2900" dirty="0"/>
          </a:p>
        </p:txBody>
      </p:sp>
      <p:sp>
        <p:nvSpPr>
          <p:cNvPr id="4" name="AutoShape 2" descr="Размер международного рынка больших данных (2021–2029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147215" y="905059"/>
          <a:ext cx="11897566" cy="554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4251">
                  <a:extLst>
                    <a:ext uri="{9D8B030D-6E8A-4147-A177-3AD203B41FA5}">
                      <a16:colId xmlns:a16="http://schemas.microsoft.com/office/drawing/2014/main" val="3902050907"/>
                    </a:ext>
                  </a:extLst>
                </a:gridCol>
                <a:gridCol w="5383315">
                  <a:extLst>
                    <a:ext uri="{9D8B030D-6E8A-4147-A177-3AD203B41FA5}">
                      <a16:colId xmlns:a16="http://schemas.microsoft.com/office/drawing/2014/main" val="3877970574"/>
                    </a:ext>
                  </a:extLst>
                </a:gridCol>
              </a:tblGrid>
              <a:tr h="346475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ru-RU" sz="2000" b="1" kern="1200" dirty="0">
                          <a:solidFill>
                            <a:schemeClr val="tx1"/>
                          </a:solidFill>
                          <a:latin typeface="Mont Bold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ИИ позволяет автоматизировать:</a:t>
                      </a:r>
                      <a:endParaRPr lang="ru-RU" sz="2000" b="1" kern="1200" dirty="0">
                        <a:solidFill>
                          <a:schemeClr val="tx1"/>
                        </a:solidFill>
                        <a:latin typeface="Mont Bold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ru-RU" sz="2000" b="1" kern="1200" dirty="0">
                          <a:solidFill>
                            <a:schemeClr val="tx1"/>
                          </a:solidFill>
                          <a:latin typeface="Mont Bold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Эффект:</a:t>
                      </a:r>
                      <a:endParaRPr lang="ru-RU" sz="2000" b="1" kern="1200" dirty="0">
                        <a:solidFill>
                          <a:schemeClr val="tx1"/>
                        </a:solidFill>
                        <a:latin typeface="Mont Bold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66126"/>
                  </a:ext>
                </a:extLst>
              </a:tr>
              <a:tr h="612995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Ø"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Решения</a:t>
                      </a:r>
                      <a:r>
                        <a:rPr lang="ru-RU" sz="2000" kern="1200" baseline="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 задач в сложных не-моделируемых условиях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Точность</a:t>
                      </a:r>
                      <a:r>
                        <a:rPr lang="ru-RU" sz="2000" kern="1200" baseline="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 в сложных условиях, где стандартные подходы не работают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0215405"/>
                  </a:ext>
                </a:extLst>
              </a:tr>
              <a:tr h="879514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Ø"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Массовые рутинные Задачи требующие искусства в принятии решений 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Сокращает</a:t>
                      </a:r>
                      <a:r>
                        <a:rPr lang="ru-RU" sz="2000" kern="1200" baseline="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</a:rPr>
                        <a:t> </a:t>
                      </a:r>
                      <a:r>
                        <a:rPr lang="ru-RU" sz="2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затраты на подготовку узкоспециализированных кадров и трудозатраты</a:t>
                      </a:r>
                      <a:r>
                        <a:rPr lang="ru-RU" sz="20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при их работе</a:t>
                      </a: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2060869"/>
                  </a:ext>
                </a:extLst>
              </a:tr>
              <a:tr h="87951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Заменяет формализацию задачи на примеры входных данных и ответов для них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ИИ - это сквозная технология автоматизации ключевых задач развития экономики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ru-RU" sz="20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Mongolian Baiti" panose="03000500000000000000" pitchFamily="66" charset="0"/>
                        <a:sym typeface="Roboto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ИИ – это не замена,</a:t>
                      </a:r>
                      <a:r>
                        <a:rPr lang="ru-RU" sz="2000" b="1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а помощь специалисту</a:t>
                      </a:r>
                      <a:endParaRPr lang="ru-RU" sz="2000" b="1" dirty="0">
                        <a:latin typeface="Mongolian Baiti" panose="03000500000000000000" pitchFamily="66" charset="0"/>
                        <a:ea typeface="Roboto"/>
                        <a:cs typeface="Mongolian Baiti" panose="03000500000000000000" pitchFamily="66" charset="0"/>
                        <a:sym typeface="Roboto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endParaRPr lang="ru-RU" sz="2000" kern="1200" dirty="0">
                        <a:solidFill>
                          <a:schemeClr val="tx1"/>
                        </a:solidFill>
                        <a:latin typeface="Mont Bold Italic" panose="00000700000000000000" pitchFamily="2" charset="0"/>
                        <a:ea typeface="+mn-ea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Mont Bold Italic" panose="00000700000000000000" pitchFamily="2" charset="0"/>
                          <a:ea typeface="+mn-ea"/>
                          <a:cs typeface="Mongolian Baiti" panose="03000500000000000000" pitchFamily="66" charset="0"/>
                          <a:sym typeface="Roboto"/>
                        </a:rPr>
                        <a:t>Позволяет принимать решение на основе накопленных данных</a:t>
                      </a:r>
                    </a:p>
                    <a:p>
                      <a:pPr marL="285750" indent="-285750" algn="l" defTabSz="914400" rtl="0" eaLnBrk="1" latinLnBrk="0" hangingPunct="1">
                        <a:spcBef>
                          <a:spcPts val="12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ru-RU" sz="2000" b="1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Перераспределение системы распределения труда</a:t>
                      </a:r>
                      <a:r>
                        <a:rPr lang="ru-RU" sz="2000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и инструментов производства</a:t>
                      </a:r>
                    </a:p>
                    <a:p>
                      <a:pPr marL="285750" indent="-285750" algn="l" defTabSz="914400" rtl="0" eaLnBrk="1" latinLnBrk="0" hangingPunct="1">
                        <a:spcBef>
                          <a:spcPts val="120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ru-RU" sz="2000" b="1" kern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Решения</a:t>
                      </a:r>
                      <a:r>
                        <a:rPr lang="ru-RU" sz="2000" b="1" kern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 принципиально не точные</a:t>
                      </a:r>
                      <a:r>
                        <a:rPr lang="ru-RU" sz="2000" kern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, степень автоматизации зависит от цены ошибки и ее предсказуемости, </a:t>
                      </a:r>
                      <a:r>
                        <a:rPr lang="ru-RU" sz="2000" b="1" kern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системы требуют тестирования </a:t>
                      </a:r>
                      <a:r>
                        <a:rPr lang="ru-RU" sz="2000" b="0" kern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Mongolian Baiti" panose="03000500000000000000" pitchFamily="66" charset="0"/>
                          <a:sym typeface="Roboto"/>
                        </a:rPr>
                        <a:t>и нормативной базы</a:t>
                      </a:r>
                      <a:endParaRPr lang="ru-RU" sz="2000" b="0" kern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Mongolian Baiti" panose="03000500000000000000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4741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24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23" y="0"/>
            <a:ext cx="12191999" cy="730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/>
          <p:nvPr/>
        </p:nvSpPr>
        <p:spPr>
          <a:xfrm>
            <a:off x="253350" y="3508156"/>
            <a:ext cx="1989537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Наталья Владимировна Андрейченко</a:t>
            </a:r>
            <a:br>
              <a:rPr lang="ru-RU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Проректор по развитию магистратуры УрФУ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4">
            <a:alphaModFix/>
          </a:blip>
          <a:srcRect l="6331" t="27061" r="44622" b="33917"/>
          <a:stretch/>
        </p:blipFill>
        <p:spPr>
          <a:xfrm>
            <a:off x="1037230" y="467642"/>
            <a:ext cx="2016631" cy="107024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/>
          <p:nvPr/>
        </p:nvSpPr>
        <p:spPr>
          <a:xfrm>
            <a:off x="7554675" y="0"/>
            <a:ext cx="4637400" cy="7048500"/>
          </a:xfrm>
          <a:prstGeom prst="rect">
            <a:avLst/>
          </a:prstGeom>
          <a:solidFill>
            <a:srgbClr val="023C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5">
            <a:alphaModFix/>
          </a:blip>
          <a:srcRect b="24371"/>
          <a:stretch/>
        </p:blipFill>
        <p:spPr>
          <a:xfrm>
            <a:off x="417002" y="1776503"/>
            <a:ext cx="1529695" cy="163078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224" name="Google Shape;224;p39"/>
          <p:cNvSpPr/>
          <p:nvPr/>
        </p:nvSpPr>
        <p:spPr>
          <a:xfrm>
            <a:off x="3980384" y="3690760"/>
            <a:ext cx="207155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</a:rPr>
              <a:t>Ронкин Михаил Владимирович</a:t>
            </a:r>
            <a:br>
              <a:rPr lang="ru-RU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200" dirty="0">
                <a:solidFill>
                  <a:schemeClr val="lt1"/>
                </a:solidFill>
              </a:rPr>
              <a:t>Руководитель ИИ проектов ИРИТ-РТФ</a:t>
            </a:r>
            <a:r>
              <a:rPr lang="ru-RU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УрФУ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 rotWithShape="1">
          <a:blip r:embed="rId6">
            <a:alphaModFix/>
          </a:blip>
          <a:srcRect l="4991" r="16398" b="24516"/>
          <a:stretch/>
        </p:blipFill>
        <p:spPr>
          <a:xfrm>
            <a:off x="4252366" y="1804607"/>
            <a:ext cx="1393531" cy="163078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2" name="Google Shape;224;p39">
            <a:extLst>
              <a:ext uri="{FF2B5EF4-FFF2-40B4-BE49-F238E27FC236}">
                <a16:creationId xmlns:a16="http://schemas.microsoft.com/office/drawing/2014/main" id="{262CA377-22AB-5D08-1354-0508F6936D58}"/>
              </a:ext>
            </a:extLst>
          </p:cNvPr>
          <p:cNvSpPr/>
          <p:nvPr/>
        </p:nvSpPr>
        <p:spPr>
          <a:xfrm>
            <a:off x="5967699" y="3678974"/>
            <a:ext cx="2132393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</a:rPr>
              <a:t>Борисов Василий Ильич Руководитель ИИ магистратур</a:t>
            </a:r>
            <a:br>
              <a:rPr lang="ru-RU" sz="2200" dirty="0">
                <a:solidFill>
                  <a:schemeClr val="lt1"/>
                </a:solidFill>
              </a:rPr>
            </a:br>
            <a:r>
              <a:rPr lang="ru-RU" sz="2200" dirty="0">
                <a:solidFill>
                  <a:schemeClr val="lt1"/>
                </a:solidFill>
              </a:rPr>
              <a:t> ИРИТ-РТФ</a:t>
            </a:r>
            <a:r>
              <a:rPr lang="ru-RU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УрФУ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66;p41">
            <a:extLst>
              <a:ext uri="{FF2B5EF4-FFF2-40B4-BE49-F238E27FC236}">
                <a16:creationId xmlns:a16="http://schemas.microsoft.com/office/drawing/2014/main" id="{5D701A80-C257-DEF7-1BA4-6A45F6EF431C}"/>
              </a:ext>
            </a:extLst>
          </p:cNvPr>
          <p:cNvSpPr/>
          <p:nvPr/>
        </p:nvSpPr>
        <p:spPr>
          <a:xfrm>
            <a:off x="2672845" y="244715"/>
            <a:ext cx="9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Команда ИИ </a:t>
            </a:r>
            <a:r>
              <a:rPr lang="ru-RU" sz="2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УрФУ</a:t>
            </a:r>
            <a:endParaRPr dirty="0"/>
          </a:p>
        </p:txBody>
      </p:sp>
      <p:pic>
        <p:nvPicPr>
          <p:cNvPr id="8" name="Google Shape;103;p14" descr="Инженерия искусственного интеллекта">
            <a:extLst>
              <a:ext uri="{FF2B5EF4-FFF2-40B4-BE49-F238E27FC236}">
                <a16:creationId xmlns:a16="http://schemas.microsoft.com/office/drawing/2014/main" id="{F1986B28-7D69-B486-790B-80395ADDA8C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4134" t="9292" r="21569" b="34975"/>
          <a:stretch/>
        </p:blipFill>
        <p:spPr>
          <a:xfrm>
            <a:off x="6135466" y="1786493"/>
            <a:ext cx="1522634" cy="171019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/>
          <a:srcRect l="21189" t="3241" r="9280" b="18110"/>
          <a:stretch/>
        </p:blipFill>
        <p:spPr>
          <a:xfrm>
            <a:off x="8104952" y="1802923"/>
            <a:ext cx="1507524" cy="17052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Google Shape;224;p39">
            <a:extLst>
              <a:ext uri="{FF2B5EF4-FFF2-40B4-BE49-F238E27FC236}">
                <a16:creationId xmlns:a16="http://schemas.microsoft.com/office/drawing/2014/main" id="{262CA377-22AB-5D08-1354-0508F6936D58}"/>
              </a:ext>
            </a:extLst>
          </p:cNvPr>
          <p:cNvSpPr/>
          <p:nvPr/>
        </p:nvSpPr>
        <p:spPr>
          <a:xfrm>
            <a:off x="8017340" y="3690760"/>
            <a:ext cx="2132393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</a:rPr>
              <a:t>Артюгин Олег Юрьевич</a:t>
            </a:r>
          </a:p>
          <a:p>
            <a:pPr lvl="0"/>
            <a:r>
              <a:rPr lang="ru-RU" sz="1600" dirty="0">
                <a:solidFill>
                  <a:schemeClr val="lt1"/>
                </a:solidFill>
              </a:rPr>
              <a:t>Исполнительный директор-начальник центра развития технологий искусственного интеллекта (AI) во благо общества ПАО Сбербанк России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sym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9733" y="1840481"/>
            <a:ext cx="1451717" cy="1667675"/>
          </a:xfrm>
          <a:prstGeom prst="rect">
            <a:avLst/>
          </a:prstGeom>
        </p:spPr>
      </p:pic>
      <p:sp>
        <p:nvSpPr>
          <p:cNvPr id="22" name="Google Shape;224;p39">
            <a:extLst>
              <a:ext uri="{FF2B5EF4-FFF2-40B4-BE49-F238E27FC236}">
                <a16:creationId xmlns:a16="http://schemas.microsoft.com/office/drawing/2014/main" id="{262CA377-22AB-5D08-1354-0508F6936D58}"/>
              </a:ext>
            </a:extLst>
          </p:cNvPr>
          <p:cNvSpPr/>
          <p:nvPr/>
        </p:nvSpPr>
        <p:spPr>
          <a:xfrm>
            <a:off x="10068396" y="3690760"/>
            <a:ext cx="2132393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</a:rPr>
              <a:t>Орешкина Татьяна Анатольевна</a:t>
            </a:r>
          </a:p>
          <a:p>
            <a:pPr lvl="0"/>
            <a:r>
              <a:rPr lang="ru-RU" sz="1600" dirty="0">
                <a:solidFill>
                  <a:schemeClr val="lt1"/>
                </a:solidFill>
                <a:sym typeface="Arial"/>
              </a:rPr>
              <a:t>Доцент, специалист по этике ИИ</a:t>
            </a:r>
          </a:p>
          <a:p>
            <a:pPr lvl="0"/>
            <a:r>
              <a:rPr lang="ru-RU" sz="1600" dirty="0">
                <a:solidFill>
                  <a:schemeClr val="lt1"/>
                </a:solidFill>
                <a:sym typeface="Arial"/>
              </a:rPr>
              <a:t>УрФУ</a:t>
            </a:r>
            <a:endParaRPr sz="1600" dirty="0">
              <a:solidFill>
                <a:schemeClr val="lt1"/>
              </a:solidFill>
              <a:sym typeface="Arial"/>
            </a:endParaRPr>
          </a:p>
        </p:txBody>
      </p:sp>
      <p:pic>
        <p:nvPicPr>
          <p:cNvPr id="2050" name="Picture 2" descr="Преподавательский состав">
            <a:extLst>
              <a:ext uri="{FF2B5EF4-FFF2-40B4-BE49-F238E27FC236}">
                <a16:creationId xmlns:a16="http://schemas.microsoft.com/office/drawing/2014/main" id="{0CC16CEE-D94E-4352-4232-DA5244587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9016" r="21672" b="30874"/>
          <a:stretch/>
        </p:blipFill>
        <p:spPr bwMode="auto">
          <a:xfrm>
            <a:off x="2242887" y="1840480"/>
            <a:ext cx="1562627" cy="1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0;p39">
            <a:extLst>
              <a:ext uri="{FF2B5EF4-FFF2-40B4-BE49-F238E27FC236}">
                <a16:creationId xmlns:a16="http://schemas.microsoft.com/office/drawing/2014/main" id="{0BF0D244-BDE0-422C-904D-84E5B2071F32}"/>
              </a:ext>
            </a:extLst>
          </p:cNvPr>
          <p:cNvSpPr/>
          <p:nvPr/>
        </p:nvSpPr>
        <p:spPr>
          <a:xfrm>
            <a:off x="2278057" y="3543237"/>
            <a:ext cx="179644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Обабков Илья Николаевич директор ИРИТ-РТФ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3070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1979301" y="249307"/>
            <a:ext cx="1037590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2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ПРИЧИНЫ ИНТЕРЕСА К </a:t>
            </a:r>
            <a:r>
              <a:rPr lang="en-US" sz="32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DEEP LEARNING</a:t>
            </a:r>
            <a:endParaRPr lang="ru-RU" sz="32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51" name="Google Shape;521;g25c4f71538a_0_934"/>
          <p:cNvSpPr txBox="1"/>
          <p:nvPr/>
        </p:nvSpPr>
        <p:spPr>
          <a:xfrm>
            <a:off x="260242" y="4286535"/>
            <a:ext cx="3625572" cy="123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Объем данных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созданных, собранных и потребленных во всем мире с 2010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 2024 год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" name="Google Shape;523;g25c4f71538a_0_934" descr="Объем данных, созданных, собранных и потребленных во всем мире с 2010 по 2024 год (в зеттабайтах)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5100" y="1498601"/>
            <a:ext cx="3628402" cy="2547848"/>
          </a:xfrm>
          <a:prstGeom prst="roundRect">
            <a:avLst>
              <a:gd name="adj" fmla="val 6454"/>
            </a:avLst>
          </a:prstGeom>
          <a:noFill/>
          <a:ln w="19050" cap="flat" cmpd="sng">
            <a:solidFill>
              <a:srgbClr val="18181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" name="Picture 2" descr="Вычислительные кластеры HPC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36" b="5518"/>
          <a:stretch/>
        </p:blipFill>
        <p:spPr bwMode="auto">
          <a:xfrm>
            <a:off x="3885814" y="1085851"/>
            <a:ext cx="3607377" cy="4095749"/>
          </a:xfrm>
          <a:prstGeom prst="roundRect">
            <a:avLst>
              <a:gd name="adj" fmla="val 108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21;g25c4f71538a_0_934"/>
          <p:cNvSpPr txBox="1"/>
          <p:nvPr/>
        </p:nvSpPr>
        <p:spPr>
          <a:xfrm>
            <a:off x="4206532" y="5259994"/>
            <a:ext cx="3465177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 dirty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Хранение и вычисления</a:t>
            </a:r>
            <a:endParaRPr u="sng" dirty="0"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5" name="Picture 4" descr="What Is a Transformer Model? | NVIDIA Blog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191" y="1519730"/>
            <a:ext cx="4565650" cy="2720209"/>
          </a:xfrm>
          <a:prstGeom prst="roundRect">
            <a:avLst>
              <a:gd name="adj" fmla="val 13639"/>
            </a:avLst>
          </a:prstGeom>
          <a:ln>
            <a:solidFill>
              <a:schemeClr val="accent1">
                <a:shade val="5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521;g25c4f71538a_0_934"/>
          <p:cNvSpPr txBox="1"/>
          <p:nvPr/>
        </p:nvSpPr>
        <p:spPr>
          <a:xfrm>
            <a:off x="7979418" y="4421633"/>
            <a:ext cx="4119611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Новые методы решения задач </a:t>
            </a:r>
            <a:endParaRPr sz="1800" dirty="0"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458" name="Picture 2" descr="Фреймворк глубокого обучения в 2019: выбираем из 10 лучших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8" b="17065"/>
          <a:stretch/>
        </p:blipFill>
        <p:spPr bwMode="auto">
          <a:xfrm>
            <a:off x="8146828" y="4838701"/>
            <a:ext cx="30289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21;g25c4f71538a_0_934"/>
          <p:cNvSpPr txBox="1"/>
          <p:nvPr/>
        </p:nvSpPr>
        <p:spPr>
          <a:xfrm>
            <a:off x="7493191" y="5850926"/>
            <a:ext cx="4616071" cy="68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Программное обеспечение</a:t>
            </a:r>
            <a:br>
              <a:rPr lang="ru-RU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u="sng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u="sng" dirty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API</a:t>
            </a:r>
            <a:r>
              <a:rPr lang="ru-RU" u="sng" dirty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на базе </a:t>
            </a:r>
            <a:r>
              <a:rPr lang="en-US" u="sng" dirty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</a:t>
            </a:r>
            <a:endParaRPr sz="1800" dirty="0"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462" name="Picture 6" descr="List of mergers and acquisitions by IBM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910" y="6171812"/>
            <a:ext cx="1272386" cy="5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Microsoft - Nordisk partner | Dustin.d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9" b="25280"/>
          <a:stretch/>
        </p:blipFill>
        <p:spPr bwMode="auto">
          <a:xfrm>
            <a:off x="165100" y="6159421"/>
            <a:ext cx="2101850" cy="6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Yandex Logo / Internet / Logonoid.co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57" y="6171812"/>
            <a:ext cx="1768089" cy="42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21;g25c4f71538a_0_934"/>
          <p:cNvSpPr txBox="1"/>
          <p:nvPr/>
        </p:nvSpPr>
        <p:spPr>
          <a:xfrm>
            <a:off x="1132067" y="5831877"/>
            <a:ext cx="4119611" cy="4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u="sng" dirty="0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Большие ИТ компании</a:t>
            </a:r>
            <a:endParaRPr sz="1800" dirty="0"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170" name="Picture 2" descr="Работа в крупнейшей компании в России Сбер | HR-портал Inplac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98" y="6028554"/>
            <a:ext cx="2203461" cy="69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82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1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/>
          <p:nvPr/>
        </p:nvSpPr>
        <p:spPr>
          <a:xfrm>
            <a:off x="1999470" y="199950"/>
            <a:ext cx="9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Причина интереса к искусственному интеллекту</a:t>
            </a:r>
            <a:endParaRPr dirty="0"/>
          </a:p>
        </p:txBody>
      </p:sp>
      <p:sp>
        <p:nvSpPr>
          <p:cNvPr id="267" name="Google Shape;267;p41"/>
          <p:cNvSpPr/>
          <p:nvPr/>
        </p:nvSpPr>
        <p:spPr>
          <a:xfrm>
            <a:off x="155575" y="932091"/>
            <a:ext cx="11956786" cy="172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lvl="1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</a:pPr>
            <a:r>
              <a:rPr lang="ru-RU" sz="20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Mongolian Baiti" panose="03000500000000000000" pitchFamily="66" charset="0"/>
                <a:sym typeface="Roboto"/>
              </a:rPr>
              <a:t>Востребованность ИИ растет вместе с ростом объема данных</a:t>
            </a:r>
            <a:endParaRPr sz="2000" i="0" u="none" strike="noStrike" cap="none" dirty="0">
              <a:solidFill>
                <a:schemeClr val="dk1"/>
              </a:solidFill>
              <a:latin typeface="Mongolian Baiti" panose="03000500000000000000" pitchFamily="66" charset="0"/>
              <a:ea typeface="Roboto"/>
              <a:cs typeface="Mongolian Baiti" panose="03000500000000000000" pitchFamily="66" charset="0"/>
              <a:sym typeface="Roboto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/>
          <a:srcRect l="8319"/>
          <a:stretch/>
        </p:blipFill>
        <p:spPr>
          <a:xfrm>
            <a:off x="5586315" y="1457786"/>
            <a:ext cx="6526046" cy="462099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962435" y="6581001"/>
            <a:ext cx="24674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/>
              <a:t>https://inclient.ru/data-create-stats/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07975" y="1716301"/>
            <a:ext cx="441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</a:t>
            </a:r>
            <a:r>
              <a:rPr lang="ru-RU" sz="2000" b="1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ru-RU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компаний рассматривают данные как актив (например аналитика) 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47794" y="2811123"/>
            <a:ext cx="46533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20%</a:t>
            </a:r>
            <a:r>
              <a:rPr lang="ru-RU" sz="2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компаний используют большие данные для внедрения инноваций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2" descr="Размер международного рынка больших данных (2021–2029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307975" y="3768282"/>
            <a:ext cx="4732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Рост рынка данных с 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 млрд.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2024 г. </a:t>
            </a:r>
            <a:b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 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ru-RU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650 млрд. к 2030 году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155575" y="5826424"/>
            <a:ext cx="554226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Mongolian Baiti" panose="03000500000000000000" pitchFamily="66" charset="0"/>
                <a:sym typeface="Arial"/>
              </a:rPr>
              <a:t>По данным Всемирного банка, ИИ изменит ¼ рабочих мест в мире к 2030 году</a:t>
            </a:r>
            <a:endParaRPr sz="2000" b="0" i="0" u="none" strike="noStrike" cap="none" dirty="0">
              <a:solidFill>
                <a:srgbClr val="000000"/>
              </a:solidFill>
              <a:latin typeface="Mongolian Baiti" panose="03000500000000000000" pitchFamily="66" charset="0"/>
              <a:ea typeface="Arial"/>
              <a:cs typeface="Mongolian Baiti" panose="03000500000000000000" pitchFamily="66" charset="0"/>
              <a:sym typeface="Arial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155575" y="5942613"/>
            <a:ext cx="5357977" cy="6840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07975" y="4683815"/>
            <a:ext cx="5496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Москве около 1,2 тыс. компаний — разработчиков ИИ, из них 20% появилось за последние два года</a:t>
            </a:r>
          </a:p>
        </p:txBody>
      </p:sp>
    </p:spTree>
    <p:extLst>
      <p:ext uri="{BB962C8B-B14F-4D97-AF65-F5344CB8AC3E}">
        <p14:creationId xmlns:p14="http://schemas.microsoft.com/office/powerpoint/2010/main" val="375696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3" y="76200"/>
            <a:ext cx="11953875" cy="63722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88290" y="6372225"/>
            <a:ext cx="751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https://rannks.ru/upload/iblock/d1f/231014_aetisian_presentation.pdf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59564" y="5665569"/>
            <a:ext cx="7684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https://rannks.ru/upload/iblock/d1f/231014_aetisian_presentation.pdf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1781" y="6135146"/>
            <a:ext cx="2698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 есть ИИ создает новое </a:t>
            </a:r>
            <a:br>
              <a:rPr lang="ru-RU" dirty="0"/>
            </a:br>
            <a:r>
              <a:rPr lang="ru-RU" dirty="0"/>
              <a:t>качество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4172964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124633" y="6219716"/>
            <a:ext cx="1138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https://www.gartner.com/en/newsroom/press-releases/2021-10-18-gartner-identifies-the-top-strategic-technology-trends-for-2022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04348" y="758403"/>
            <a:ext cx="6459964" cy="544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Gartner Identifies the Top Strategic Technology Trends for 2022</a:t>
            </a:r>
            <a:endParaRPr lang="ru-RU" sz="18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Roboto"/>
              <a:cs typeface="Roboto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Generative Artificial Intelligence</a:t>
            </a:r>
            <a:endParaRPr lang="ru-RU" sz="1800" b="1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Data Fabric</a:t>
            </a:r>
            <a:endParaRPr lang="ru-RU" sz="1800" b="1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Distributed Enterprise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Cloud-Native Platforms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Autonomic Systems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Decision Intelligence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lvl="1" indent="-4572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CoHyperautomation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mposable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 Applications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Privacy-Enhancing Computation 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Cybersecurity Mesh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AI Engineering</a:t>
            </a:r>
            <a:endParaRPr lang="ru-RU" sz="1800" b="1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  <a:p>
            <a:pPr marL="1016000" marR="0" lvl="1" indent="-457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Roboto"/>
              </a:rPr>
              <a:t>Total Experience </a:t>
            </a:r>
            <a:endParaRPr lang="ru-RU" sz="1800" dirty="0">
              <a:latin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1" name="Google Shape;117;g13e6e8c9f0c_0_14"/>
          <p:cNvSpPr txBox="1"/>
          <p:nvPr/>
        </p:nvSpPr>
        <p:spPr>
          <a:xfrm>
            <a:off x="1801615" y="273155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b="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Roboto Medium"/>
                <a:cs typeface="Roboto Medium"/>
                <a:sym typeface="Roboto Medium"/>
              </a:rPr>
              <a:t>ИИ В ТЕХНОЛОГИЧЕСКИХ ТРЕНДАХ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24633" y="5930935"/>
            <a:ext cx="10057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https://www.gartner.com/en/articles/gartner-top-10-strategic-technology-trends-for-2023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863472" y="1898144"/>
            <a:ext cx="570911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Digital Immune System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Applied Observability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AI Trust, Risk and Security Management (AI TRISM)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Industry Cloud Platforms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Platform Engineering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Wireless-Value Realization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Superapps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Adaptive AI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Metaverse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Sustainable Technology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748304" y="1512647"/>
            <a:ext cx="52100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8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Gartner Top 10 Strategic Technology Trends for 2023?</a:t>
            </a:r>
          </a:p>
        </p:txBody>
      </p:sp>
    </p:spTree>
    <p:extLst>
      <p:ext uri="{BB962C8B-B14F-4D97-AF65-F5344CB8AC3E}">
        <p14:creationId xmlns:p14="http://schemas.microsoft.com/office/powerpoint/2010/main" val="1179151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ДОВРЕИТЕЛЬНЫЙ ИИ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3ECFA6E-82F0-25EE-D220-AF250547F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12" t="8689" r="31320" b="87317"/>
          <a:stretch/>
        </p:blipFill>
        <p:spPr>
          <a:xfrm>
            <a:off x="80628" y="1079805"/>
            <a:ext cx="10410158" cy="39935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5"/>
          <a:srcRect l="29790" t="4242" r="1" b="90921"/>
          <a:stretch/>
        </p:blipFill>
        <p:spPr>
          <a:xfrm>
            <a:off x="185176" y="1628887"/>
            <a:ext cx="5532943" cy="3292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06922" y="899461"/>
            <a:ext cx="907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Стратегические технологии – то что влияет на бизнес. В нем ИИ это </a:t>
            </a:r>
            <a:r>
              <a:rPr lang="ru-RU" dirty="0" err="1"/>
              <a:t>хайп</a:t>
            </a:r>
            <a:r>
              <a:rPr lang="ru-RU" dirty="0"/>
              <a:t>-цикл.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85176" y="1913934"/>
            <a:ext cx="6031041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latin typeface="graphik web"/>
              </a:rPr>
              <a:t>AI Trust, Risk and Security Management (AI </a:t>
            </a:r>
            <a:r>
              <a:rPr lang="en-US" sz="1600" b="1" dirty="0" err="1">
                <a:latin typeface="graphik web"/>
              </a:rPr>
              <a:t>TRiSM</a:t>
            </a:r>
            <a:r>
              <a:rPr lang="en-US" sz="1600" b="1" dirty="0">
                <a:latin typeface="graphik web"/>
              </a:rPr>
              <a:t>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Continuous Threat Exposure Management (CTEM)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Sustainable Technology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Platform Engineering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graphik web"/>
              </a:rPr>
              <a:t>AI-Augmented Development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Industry Cloud Platforms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Intelligent Applications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graphik web"/>
              </a:rPr>
              <a:t>Democratized Generative AI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Augmented Connected Workforce</a:t>
            </a:r>
          </a:p>
          <a:p>
            <a:pPr indent="360363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raphik web"/>
              </a:rPr>
              <a:t>Machine Customers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5F9B7C-F4AF-21B4-E114-122D273FC6ED}"/>
              </a:ext>
            </a:extLst>
          </p:cNvPr>
          <p:cNvSpPr txBox="1"/>
          <p:nvPr/>
        </p:nvSpPr>
        <p:spPr>
          <a:xfrm>
            <a:off x="301439" y="6293077"/>
            <a:ext cx="9968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https://</a:t>
            </a:r>
            <a:r>
              <a:rPr lang="ru-RU" sz="1600" i="1" dirty="0"/>
              <a:t>www.gartner.com/en/articles/gartner-top-10-strategic-technology-trends-for-2024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019497" y="6502923"/>
            <a:ext cx="59231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i="1" dirty="0"/>
              <a:t>https://www.gartner.com/en/articles/top-technology-trends-2025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042617" y="1958097"/>
            <a:ext cx="4747490" cy="4002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b="1" dirty="0">
                <a:latin typeface="graphik web"/>
              </a:rPr>
              <a:t>Agentic AI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dirty="0">
                <a:latin typeface="graphik web"/>
              </a:rPr>
              <a:t>Post-quantum Cryptography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dirty="0">
                <a:latin typeface="graphik web"/>
              </a:rPr>
              <a:t>Spatial Computing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b="1" dirty="0">
                <a:latin typeface="graphik web"/>
              </a:rPr>
              <a:t>AI Governance Platforms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dirty="0">
                <a:latin typeface="graphik web"/>
              </a:rPr>
              <a:t>Ambient Invisible Intelligence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dirty="0" err="1">
                <a:latin typeface="graphik web"/>
              </a:rPr>
              <a:t>Polyfunctional</a:t>
            </a:r>
            <a:r>
              <a:rPr lang="en-US" dirty="0">
                <a:latin typeface="graphik web"/>
              </a:rPr>
              <a:t> Robots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dirty="0">
                <a:latin typeface="graphik web"/>
              </a:rPr>
              <a:t>Disinformation Security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dirty="0">
                <a:latin typeface="graphik web"/>
              </a:rPr>
              <a:t>Energy-Efficient Computing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dirty="0">
                <a:latin typeface="graphik web"/>
              </a:rPr>
              <a:t>Neurological Enhancement</a:t>
            </a:r>
          </a:p>
          <a:p>
            <a:pPr marL="342900" indent="-342900">
              <a:lnSpc>
                <a:spcPct val="13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dirty="0">
                <a:latin typeface="graphik web"/>
              </a:rPr>
              <a:t>Hybrid Computing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r="20180" b="89361"/>
          <a:stretch/>
        </p:blipFill>
        <p:spPr>
          <a:xfrm>
            <a:off x="6085954" y="1577801"/>
            <a:ext cx="4673600" cy="317307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5902036" y="1533637"/>
            <a:ext cx="0" cy="4581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415636" y="1533637"/>
            <a:ext cx="9854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9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1999473" y="199950"/>
            <a:ext cx="9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lt1"/>
                </a:solidFill>
              </a:rPr>
              <a:t>Принятие ИИ в индустрии</a:t>
            </a:r>
            <a:endParaRPr dirty="0"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380994" y="1051986"/>
            <a:ext cx="4628000" cy="256800"/>
            <a:chOff x="131110" y="1020250"/>
            <a:chExt cx="3738589" cy="256800"/>
          </a:xfrm>
        </p:grpSpPr>
        <p:sp>
          <p:nvSpPr>
            <p:cNvPr id="132" name="Google Shape;132;p18"/>
            <p:cNvSpPr/>
            <p:nvPr/>
          </p:nvSpPr>
          <p:spPr>
            <a:xfrm rot="5400000">
              <a:off x="2477249" y="-115400"/>
              <a:ext cx="256800" cy="2528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 rot="-5400000">
              <a:off x="619210" y="533275"/>
              <a:ext cx="242100" cy="1218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 txBox="1"/>
            <p:nvPr/>
          </p:nvSpPr>
          <p:spPr>
            <a:xfrm flipH="1">
              <a:off x="1761925" y="1025125"/>
              <a:ext cx="20412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ТОРГОВЛЯ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8"/>
            <p:cNvSpPr txBox="1"/>
            <p:nvPr/>
          </p:nvSpPr>
          <p:spPr>
            <a:xfrm>
              <a:off x="418133" y="106842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3,00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380982" y="1362711"/>
            <a:ext cx="4828588" cy="414600"/>
            <a:chOff x="295913" y="1191375"/>
            <a:chExt cx="4828588" cy="414600"/>
          </a:xfrm>
        </p:grpSpPr>
        <p:sp>
          <p:nvSpPr>
            <p:cNvPr id="137" name="Google Shape;137;p18"/>
            <p:cNvSpPr/>
            <p:nvPr/>
          </p:nvSpPr>
          <p:spPr>
            <a:xfrm rot="5400000">
              <a:off x="3281452" y="-233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 rot="-5400000">
              <a:off x="910913" y="66455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 txBox="1"/>
            <p:nvPr/>
          </p:nvSpPr>
          <p:spPr>
            <a:xfrm flipH="1">
              <a:off x="1673600" y="119137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ОБРАБАТЫВАЮЩАЯ ПРОМЫШЛЕННОСТЬ 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582946" y="132661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3,13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380982" y="1726399"/>
            <a:ext cx="4828588" cy="414600"/>
            <a:chOff x="131088" y="1714725"/>
            <a:chExt cx="4828588" cy="414600"/>
          </a:xfrm>
        </p:grpSpPr>
        <p:sp>
          <p:nvSpPr>
            <p:cNvPr id="142" name="Google Shape;142;p18"/>
            <p:cNvSpPr/>
            <p:nvPr/>
          </p:nvSpPr>
          <p:spPr>
            <a:xfrm rot="5400000">
              <a:off x="3116627" y="2894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 rot="-5400000">
              <a:off x="746088" y="11879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 flipH="1">
              <a:off x="1508775" y="17147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ЭКОЛОГИЯ И ПРИРОДОПОЛЬЗОВАНИЕ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418121" y="18499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3,15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380982" y="2190086"/>
            <a:ext cx="4828588" cy="414600"/>
            <a:chOff x="213500" y="2209538"/>
            <a:chExt cx="4828588" cy="414600"/>
          </a:xfrm>
        </p:grpSpPr>
        <p:sp>
          <p:nvSpPr>
            <p:cNvPr id="147" name="Google Shape;147;p18"/>
            <p:cNvSpPr/>
            <p:nvPr/>
          </p:nvSpPr>
          <p:spPr>
            <a:xfrm rot="5400000">
              <a:off x="3199039" y="7842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 rot="-5400000">
              <a:off x="828500" y="16827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 txBox="1"/>
            <p:nvPr/>
          </p:nvSpPr>
          <p:spPr>
            <a:xfrm flipH="1">
              <a:off x="1591188" y="22095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ТРАНСПОРТНАЯ ОТРАСЛЬ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500533" y="23447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3,23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380982" y="2646486"/>
            <a:ext cx="4828588" cy="414600"/>
            <a:chOff x="322150" y="2628125"/>
            <a:chExt cx="4828588" cy="414600"/>
          </a:xfrm>
        </p:grpSpPr>
        <p:sp>
          <p:nvSpPr>
            <p:cNvPr id="152" name="Google Shape;152;p18"/>
            <p:cNvSpPr/>
            <p:nvPr/>
          </p:nvSpPr>
          <p:spPr>
            <a:xfrm rot="5400000">
              <a:off x="3307689" y="1202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 rot="-5400000">
              <a:off x="937150" y="2101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 flipH="1">
              <a:off x="1699838" y="2628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ЗДРАВООХРАНЕНИЕ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609183" y="2763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3,27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416023" y="3067280"/>
            <a:ext cx="5232227" cy="414600"/>
            <a:chOff x="368225" y="3050550"/>
            <a:chExt cx="5232227" cy="414600"/>
          </a:xfrm>
        </p:grpSpPr>
        <p:sp>
          <p:nvSpPr>
            <p:cNvPr id="157" name="Google Shape;157;p18"/>
            <p:cNvSpPr/>
            <p:nvPr/>
          </p:nvSpPr>
          <p:spPr>
            <a:xfrm rot="5400000">
              <a:off x="3353764" y="16253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 rot="-5400000">
              <a:off x="983225" y="25237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 flipH="1">
              <a:off x="1746052" y="3050550"/>
              <a:ext cx="38544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ТОПЛИВНО-ЭНЕРГЕТИЧЕСКИЙ КОМПЛЕКС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655258" y="31857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3,33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6215032" y="999911"/>
            <a:ext cx="4828588" cy="414600"/>
            <a:chOff x="213488" y="3717700"/>
            <a:chExt cx="4828588" cy="414600"/>
          </a:xfrm>
        </p:grpSpPr>
        <p:sp>
          <p:nvSpPr>
            <p:cNvPr id="162" name="Google Shape;162;p18"/>
            <p:cNvSpPr/>
            <p:nvPr/>
          </p:nvSpPr>
          <p:spPr>
            <a:xfrm rot="5400000">
              <a:off x="3199027" y="22924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-5400000">
              <a:off x="828488" y="31908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 txBox="1"/>
            <p:nvPr/>
          </p:nvSpPr>
          <p:spPr>
            <a:xfrm flipH="1">
              <a:off x="1591175" y="37177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СТРОИТЕЛЬСТВО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500521" y="38529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2,05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6215032" y="1422036"/>
            <a:ext cx="4828588" cy="414600"/>
            <a:chOff x="418113" y="4161050"/>
            <a:chExt cx="4828588" cy="414600"/>
          </a:xfrm>
        </p:grpSpPr>
        <p:sp>
          <p:nvSpPr>
            <p:cNvPr id="167" name="Google Shape;167;p18"/>
            <p:cNvSpPr/>
            <p:nvPr/>
          </p:nvSpPr>
          <p:spPr>
            <a:xfrm rot="5400000">
              <a:off x="3403652" y="273580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rot="-5400000">
              <a:off x="1033113" y="363422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 txBox="1"/>
            <p:nvPr/>
          </p:nvSpPr>
          <p:spPr>
            <a:xfrm flipH="1">
              <a:off x="1795800" y="416105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dirty="0">
                  <a:latin typeface="Roboto"/>
                  <a:ea typeface="Roboto"/>
                  <a:cs typeface="Roboto"/>
                  <a:sym typeface="Roboto"/>
                </a:rPr>
                <a:t>СОЦИАЛЬНАЯ СФЕРА</a:t>
              </a:r>
              <a:endParaRPr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705146" y="429628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2,61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6215032" y="1844149"/>
            <a:ext cx="4828588" cy="414600"/>
            <a:chOff x="368225" y="4605125"/>
            <a:chExt cx="4828588" cy="414600"/>
          </a:xfrm>
        </p:grpSpPr>
        <p:sp>
          <p:nvSpPr>
            <p:cNvPr id="172" name="Google Shape;172;p18"/>
            <p:cNvSpPr/>
            <p:nvPr/>
          </p:nvSpPr>
          <p:spPr>
            <a:xfrm rot="5400000">
              <a:off x="3353764" y="3179875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-5400000">
              <a:off x="983225" y="4078301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 flipH="1">
              <a:off x="1745913" y="4605125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НАУКА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655258" y="4740363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2,89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6215032" y="2209736"/>
            <a:ext cx="4828588" cy="414600"/>
            <a:chOff x="213488" y="4980863"/>
            <a:chExt cx="4828588" cy="414600"/>
          </a:xfrm>
        </p:grpSpPr>
        <p:sp>
          <p:nvSpPr>
            <p:cNvPr id="177" name="Google Shape;177;p18"/>
            <p:cNvSpPr/>
            <p:nvPr/>
          </p:nvSpPr>
          <p:spPr>
            <a:xfrm rot="5400000">
              <a:off x="3199027" y="3555613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 rot="-5400000">
              <a:off x="828488" y="4454038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 txBox="1"/>
            <p:nvPr/>
          </p:nvSpPr>
          <p:spPr>
            <a:xfrm flipH="1">
              <a:off x="1591175" y="4980863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ВЫСШЕЕ ОБРАЗОВАНИЕ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500521" y="5116100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3,45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6263294" y="2610611"/>
            <a:ext cx="4828588" cy="414600"/>
            <a:chOff x="322150" y="5379000"/>
            <a:chExt cx="4828588" cy="414600"/>
          </a:xfrm>
        </p:grpSpPr>
        <p:sp>
          <p:nvSpPr>
            <p:cNvPr id="182" name="Google Shape;182;p18"/>
            <p:cNvSpPr/>
            <p:nvPr/>
          </p:nvSpPr>
          <p:spPr>
            <a:xfrm rot="5400000">
              <a:off x="3307689" y="3953750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 rot="-5400000">
              <a:off x="937150" y="4852176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 txBox="1"/>
            <p:nvPr/>
          </p:nvSpPr>
          <p:spPr>
            <a:xfrm flipH="1">
              <a:off x="1699838" y="5379000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СЕКТОР ИКТ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609183" y="5514238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4,11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6263294" y="3029174"/>
            <a:ext cx="4828588" cy="414600"/>
            <a:chOff x="322150" y="5765938"/>
            <a:chExt cx="4828588" cy="414600"/>
          </a:xfrm>
        </p:grpSpPr>
        <p:sp>
          <p:nvSpPr>
            <p:cNvPr id="187" name="Google Shape;187;p18"/>
            <p:cNvSpPr/>
            <p:nvPr/>
          </p:nvSpPr>
          <p:spPr>
            <a:xfrm rot="5400000">
              <a:off x="3307689" y="4340688"/>
              <a:ext cx="235200" cy="3262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 rot="-5400000">
              <a:off x="937150" y="5239113"/>
              <a:ext cx="242100" cy="1472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 txBox="1"/>
            <p:nvPr/>
          </p:nvSpPr>
          <p:spPr>
            <a:xfrm flipH="1">
              <a:off x="1699838" y="5765938"/>
              <a:ext cx="34509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 b="1" u="sng" dirty="0">
                  <a:latin typeface="Roboto"/>
                  <a:ea typeface="Roboto"/>
                  <a:cs typeface="Roboto"/>
                  <a:sym typeface="Roboto"/>
                </a:rPr>
                <a:t>ФИНАНСОВЫЕ УСЛУГИ</a:t>
              </a:r>
              <a:endParaRPr sz="1200" b="1" i="0" u="sng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609183" y="5901175"/>
              <a:ext cx="902700" cy="1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4,52  БАЛЛА</a:t>
              </a:r>
              <a:endParaRPr sz="9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6318432" y="658826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/>
              <a:t>https://ai.gov.ru/upload/iblock/75e/01bk924yaw7bal5n1v413oz0z94vo79j.pdf</a:t>
            </a:r>
          </a:p>
        </p:txBody>
      </p:sp>
      <p:pic>
        <p:nvPicPr>
          <p:cNvPr id="71" name="Рисунок 70"/>
          <p:cNvPicPr>
            <a:picLocks noChangeAspect="1"/>
          </p:cNvPicPr>
          <p:nvPr/>
        </p:nvPicPr>
        <p:blipFill rotWithShape="1">
          <a:blip r:embed="rId4"/>
          <a:srcRect r="85481"/>
          <a:stretch/>
        </p:blipFill>
        <p:spPr>
          <a:xfrm>
            <a:off x="1157827" y="5332866"/>
            <a:ext cx="510953" cy="682862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 rotWithShape="1">
          <a:blip r:embed="rId5"/>
          <a:srcRect t="7675"/>
          <a:stretch/>
        </p:blipFill>
        <p:spPr>
          <a:xfrm>
            <a:off x="2185559" y="3824879"/>
            <a:ext cx="9328414" cy="2520357"/>
          </a:xfrm>
          <a:prstGeom prst="rect">
            <a:avLst/>
          </a:prstGeom>
        </p:spPr>
      </p:pic>
      <p:pic>
        <p:nvPicPr>
          <p:cNvPr id="73" name="Рисунок 72"/>
          <p:cNvPicPr>
            <a:picLocks noChangeAspect="1"/>
          </p:cNvPicPr>
          <p:nvPr/>
        </p:nvPicPr>
        <p:blipFill rotWithShape="1">
          <a:blip r:embed="rId4"/>
          <a:srcRect l="63686" r="25487"/>
          <a:stretch/>
        </p:blipFill>
        <p:spPr>
          <a:xfrm>
            <a:off x="1278466" y="4497696"/>
            <a:ext cx="375074" cy="6721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18831" y="54525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2021</a:t>
            </a:r>
            <a:endParaRPr lang="ru-RU" dirty="0"/>
          </a:p>
        </p:txBody>
      </p:sp>
      <p:sp>
        <p:nvSpPr>
          <p:cNvPr id="74" name="TextBox 73"/>
          <p:cNvSpPr txBox="1"/>
          <p:nvPr/>
        </p:nvSpPr>
        <p:spPr>
          <a:xfrm>
            <a:off x="1642465" y="46092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5560291" y="1100161"/>
            <a:ext cx="0" cy="2520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4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>
            <a:off x="2265045" y="190942"/>
            <a:ext cx="863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ФАКТОР ТОРМОЗЯЩИЙ РАЗВИТИЕ ИИ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6027" y="6596390"/>
            <a:ext cx="114582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https://kept.ru/news/iskusstvennyy-intellekt-drayver-izmeneniy-ekonomiki-i-finansov/</a:t>
            </a:r>
            <a:endParaRPr lang="ru-RU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578" r="48908" b="19819"/>
          <a:stretch/>
        </p:blipFill>
        <p:spPr>
          <a:xfrm>
            <a:off x="169209" y="793697"/>
            <a:ext cx="3162300" cy="23953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509" y="789121"/>
            <a:ext cx="6316693" cy="41754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545" y="4480434"/>
            <a:ext cx="5413048" cy="236864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4"/>
          <a:srcRect l="1922" t="73995" r="59815" b="5599"/>
          <a:stretch/>
        </p:blipFill>
        <p:spPr>
          <a:xfrm>
            <a:off x="3330387" y="786471"/>
            <a:ext cx="2546537" cy="6096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 rotWithShape="1">
          <a:blip r:embed="rId4"/>
          <a:srcRect l="36985" t="80110" r="38062" b="10324"/>
          <a:stretch/>
        </p:blipFill>
        <p:spPr>
          <a:xfrm>
            <a:off x="3216088" y="1406301"/>
            <a:ext cx="1660712" cy="2857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4"/>
          <a:srcRect l="60717" t="78834" r="2931" b="7038"/>
          <a:stretch/>
        </p:blipFill>
        <p:spPr>
          <a:xfrm>
            <a:off x="3286125" y="1702038"/>
            <a:ext cx="2419350" cy="4220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69209" y="3038224"/>
            <a:ext cx="71034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Аргументы за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Автоматизация и повышение качества исполняемых 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бизнес-процессов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Высвобождение трудозатрат сотрудников на выполнение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задач, требующих профессионального суждения</a:t>
            </a:r>
            <a:endParaRPr lang="ru-RU" dirty="0">
              <a:solidFill>
                <a:srgbClr val="784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Снижение затрат компаний от устранения дублирования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Полномочий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Повышение конкурентных преимуществ компаний на рынке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6027" y="5195701"/>
            <a:ext cx="583877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784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Аргументы против внедрения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Высокие затраты на внедрение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Недостаточный уровень доверия и наличие опасений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Опасения о безопасности и надежности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Риск негатива из за сокращения штата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3635300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/>
          <p:nvPr/>
        </p:nvSpPr>
        <p:spPr>
          <a:xfrm>
            <a:off x="1930900" y="100050"/>
            <a:ext cx="94944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Интерес Стейкхолдеров к ИИ р</a:t>
            </a:r>
            <a:r>
              <a:rPr lang="ru-RU" sz="2300" b="1">
                <a:solidFill>
                  <a:schemeClr val="lt1"/>
                </a:solidFill>
              </a:rPr>
              <a:t>а</a:t>
            </a:r>
            <a:r>
              <a:rPr lang="ru-RU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стет при снижени</a:t>
            </a:r>
            <a:r>
              <a:rPr lang="ru-RU" sz="2300" b="1">
                <a:solidFill>
                  <a:schemeClr val="lt1"/>
                </a:solidFill>
              </a:rPr>
              <a:t>и венчурных инвестиций - переход технологий ИИ в зрелую стадию</a:t>
            </a:r>
            <a:endParaRPr sz="900"/>
          </a:p>
        </p:txBody>
      </p:sp>
      <p:sp>
        <p:nvSpPr>
          <p:cNvPr id="240" name="Google Shape;240;p20"/>
          <p:cNvSpPr/>
          <p:nvPr/>
        </p:nvSpPr>
        <p:spPr>
          <a:xfrm>
            <a:off x="374550" y="905544"/>
            <a:ext cx="114429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444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Рынок ИИ в России по данным </a:t>
            </a:r>
            <a:r>
              <a:rPr lang="ru-R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https://aireport.ru/ai_index_russia-2022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(МФТИ)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5">
            <a:alphaModFix/>
          </a:blip>
          <a:srcRect l="1675" t="1710" r="1481"/>
          <a:stretch/>
        </p:blipFill>
        <p:spPr>
          <a:xfrm>
            <a:off x="698050" y="1559950"/>
            <a:ext cx="10795800" cy="4156200"/>
          </a:xfrm>
          <a:prstGeom prst="roundRect">
            <a:avLst>
              <a:gd name="adj" fmla="val 6855"/>
            </a:avLst>
          </a:prstGeom>
          <a:noFill/>
          <a:ln>
            <a:noFill/>
          </a:ln>
        </p:spPr>
      </p:pic>
      <p:sp>
        <p:nvSpPr>
          <p:cNvPr id="242" name="Google Shape;242;p20"/>
          <p:cNvSpPr/>
          <p:nvPr/>
        </p:nvSpPr>
        <p:spPr>
          <a:xfrm>
            <a:off x="1579121" y="5812774"/>
            <a:ext cx="8199000" cy="9978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1579125" y="5836325"/>
            <a:ext cx="8046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1">
                <a:solidFill>
                  <a:schemeClr val="dk1"/>
                </a:solidFill>
              </a:rPr>
              <a:t>Интерес к ИИ растет, сегодня ИИ переходит</a:t>
            </a:r>
            <a:br>
              <a:rPr lang="ru-RU" sz="2100" b="1">
                <a:solidFill>
                  <a:schemeClr val="dk1"/>
                </a:solidFill>
              </a:rPr>
            </a:br>
            <a:r>
              <a:rPr lang="ru-RU" sz="2100" b="1">
                <a:solidFill>
                  <a:srgbClr val="980000"/>
                </a:solidFill>
              </a:rPr>
              <a:t> от инвестирования к финансированию </a:t>
            </a:r>
            <a:endParaRPr sz="1100" b="1">
              <a:solidFill>
                <a:srgbClr val="980000"/>
              </a:solidFill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5200650" y="1440175"/>
            <a:ext cx="1965900" cy="4230300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834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942086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СОСТОЯНИЕ ОТРОСЛИ ИИ  </a:t>
            </a:r>
          </a:p>
        </p:txBody>
      </p:sp>
      <p:sp>
        <p:nvSpPr>
          <p:cNvPr id="5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0" y="961233"/>
            <a:ext cx="11922708" cy="544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28650" marR="0" lvl="1" indent="-342900" algn="l" defTabSz="628650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i="0" u="none" strike="noStrike" cap="none" dirty="0">
                <a:latin typeface="+mn-lt"/>
                <a:ea typeface="Roboto"/>
                <a:cs typeface="Roboto"/>
                <a:sym typeface="Roboto"/>
              </a:rPr>
              <a:t>ИИ – это замена рутинных задач, требующих искусства</a:t>
            </a:r>
          </a:p>
          <a:p>
            <a:pPr marL="628650" marR="0" lvl="1" indent="-342900" algn="l" defTabSz="628650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i="0" u="none" strike="noStrike" cap="none" dirty="0">
                <a:latin typeface="+mn-lt"/>
                <a:ea typeface="Roboto"/>
                <a:cs typeface="Roboto"/>
                <a:sym typeface="Roboto"/>
              </a:rPr>
              <a:t>Исследования начали приносить результаты, которые стало возможным применять на практике </a:t>
            </a:r>
            <a:r>
              <a:rPr lang="ru-RU" sz="2400" i="0" u="none" strike="noStrike" cap="none" dirty="0">
                <a:latin typeface="+mn-lt"/>
                <a:ea typeface="Roboto"/>
                <a:cs typeface="Roboto"/>
                <a:sym typeface="Roboto"/>
              </a:rPr>
              <a:t>(переход из инвестирования в финансирование)</a:t>
            </a:r>
          </a:p>
          <a:p>
            <a:pPr marL="1085850" lvl="3" indent="-342900" defTabSz="62865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ea typeface="Roboto"/>
                <a:cs typeface="Roboto"/>
                <a:sym typeface="Roboto"/>
              </a:rPr>
              <a:t>Первое направление: компьютерное зрение</a:t>
            </a:r>
          </a:p>
          <a:p>
            <a:pPr marL="1085850" lvl="3" indent="-342900" defTabSz="62865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ea typeface="Roboto"/>
                <a:cs typeface="Roboto"/>
                <a:sym typeface="Roboto"/>
              </a:rPr>
              <a:t>Второе направление: обработка естественного языка</a:t>
            </a:r>
          </a:p>
          <a:p>
            <a:pPr marL="1085850" lvl="3" indent="-342900" defTabSz="62865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ea typeface="Roboto"/>
                <a:cs typeface="Roboto"/>
                <a:sym typeface="Roboto"/>
              </a:rPr>
              <a:t>Сегодня ИИ используется в химии, синтезе новых материалов, здравоохранении и научных исследованиях как таковых и </a:t>
            </a:r>
            <a:r>
              <a:rPr lang="ru-RU" sz="2000" dirty="0" err="1">
                <a:ea typeface="Roboto"/>
                <a:cs typeface="Roboto"/>
                <a:sym typeface="Roboto"/>
              </a:rPr>
              <a:t>тд</a:t>
            </a:r>
            <a:endParaRPr lang="ru-RU" sz="2000" dirty="0">
              <a:ea typeface="Roboto"/>
              <a:cs typeface="Roboto"/>
              <a:sym typeface="Roboto"/>
            </a:endParaRPr>
          </a:p>
          <a:p>
            <a:pPr marL="628650" lvl="1" indent="-342900" defTabSz="62865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dirty="0">
                <a:ea typeface="Roboto"/>
                <a:cs typeface="Roboto"/>
              </a:rPr>
              <a:t>ИИ в индустрии – это скорее про данные, чем про модели</a:t>
            </a:r>
          </a:p>
          <a:p>
            <a:pPr marL="628650" lvl="1" indent="-342900" defTabSz="62865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dirty="0">
                <a:ea typeface="Roboto"/>
                <a:cs typeface="Roboto"/>
              </a:rPr>
              <a:t>Наиболее важным этапом является квалифицированная постановка задач в ИИ</a:t>
            </a:r>
          </a:p>
          <a:p>
            <a:pPr marL="628650" lvl="1" indent="-342900" defTabSz="62865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dirty="0">
                <a:ea typeface="Roboto"/>
                <a:cs typeface="Roboto"/>
                <a:sym typeface="Roboto"/>
              </a:rPr>
              <a:t>Востребованы доп. Профессии: </a:t>
            </a:r>
            <a:r>
              <a:rPr lang="en-US" sz="2400" b="1" dirty="0" err="1">
                <a:ea typeface="Roboto"/>
                <a:cs typeface="Roboto"/>
                <a:sym typeface="Roboto"/>
              </a:rPr>
              <a:t>LLMOps</a:t>
            </a:r>
            <a:r>
              <a:rPr lang="ru-RU" sz="2400" b="1" dirty="0">
                <a:ea typeface="Roboto"/>
                <a:cs typeface="Roboto"/>
                <a:sym typeface="Roboto"/>
              </a:rPr>
              <a:t>, </a:t>
            </a:r>
            <a:r>
              <a:rPr lang="en-US" sz="2400" b="1" dirty="0" err="1">
                <a:ea typeface="Roboto"/>
                <a:cs typeface="Roboto"/>
                <a:sym typeface="Roboto"/>
              </a:rPr>
              <a:t>MLOps</a:t>
            </a:r>
            <a:r>
              <a:rPr lang="ru-RU" sz="2400" b="1" dirty="0">
                <a:ea typeface="Roboto"/>
                <a:cs typeface="Roboto"/>
                <a:sym typeface="Roboto"/>
              </a:rPr>
              <a:t>, архитектор ИИ проекта</a:t>
            </a:r>
          </a:p>
          <a:p>
            <a:pPr marL="628650" lvl="1" indent="-342900" defTabSz="62865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Wingdings" panose="05000000000000000000" pitchFamily="2" charset="2"/>
              <a:buChar char="ü"/>
            </a:pPr>
            <a:r>
              <a:rPr lang="ru-RU" sz="2400" b="1" dirty="0">
                <a:ea typeface="Roboto"/>
                <a:cs typeface="Roboto"/>
                <a:sym typeface="Roboto"/>
              </a:rPr>
              <a:t>Появляются новые концепции </a:t>
            </a:r>
            <a:r>
              <a:rPr lang="ru-RU" sz="2400" b="1" dirty="0" err="1">
                <a:ea typeface="Roboto"/>
                <a:cs typeface="Roboto"/>
                <a:sym typeface="Roboto"/>
              </a:rPr>
              <a:t>эксплуотации</a:t>
            </a:r>
            <a:r>
              <a:rPr lang="ru-RU" sz="2400" b="1" dirty="0">
                <a:ea typeface="Roboto"/>
                <a:cs typeface="Roboto"/>
                <a:sym typeface="Roboto"/>
              </a:rPr>
              <a:t>: доверенный ИИ, этика ИИ и другие</a:t>
            </a:r>
            <a:endParaRPr lang="ru-RU" sz="2400" b="1" dirty="0">
              <a:ea typeface="Roboto"/>
              <a:cs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  <a:hlinkClick r:id="rId4"/>
              </a:rPr>
              <a:t>https://habr.com/ru/companies/serverspace/articles/776954/</a:t>
            </a:r>
            <a:r>
              <a:rPr lang="ru-RU" sz="1600" dirty="0">
                <a:latin typeface="+mj-lt"/>
              </a:rPr>
              <a:t> - </a:t>
            </a:r>
            <a:r>
              <a:rPr lang="ru-RU" sz="1600" b="0" i="0" dirty="0">
                <a:effectLst/>
                <a:latin typeface="+mj-lt"/>
              </a:rPr>
              <a:t>Возможности Искусственного Интеллекта в 2023 году. Эндрю </a:t>
            </a:r>
            <a:r>
              <a:rPr lang="ru-RU" sz="1600" b="0" i="0" dirty="0" err="1">
                <a:effectLst/>
                <a:latin typeface="+mj-lt"/>
              </a:rPr>
              <a:t>Ын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3486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oogle Shape;548;g25c4f71538a_0_1491"/>
          <p:cNvGraphicFramePr/>
          <p:nvPr>
            <p:extLst>
              <p:ext uri="{D42A27DB-BD31-4B8C-83A1-F6EECF244321}">
                <p14:modId xmlns:p14="http://schemas.microsoft.com/office/powerpoint/2010/main" val="1244111362"/>
              </p:ext>
            </p:extLst>
          </p:nvPr>
        </p:nvGraphicFramePr>
        <p:xfrm>
          <a:off x="142071" y="1013221"/>
          <a:ext cx="11232000" cy="546779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975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6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Тип навыков</a:t>
                      </a:r>
                      <a:endParaRPr sz="2000" b="0" u="none" strike="noStrike" cap="none" dirty="0">
                        <a:solidFill>
                          <a:srgbClr val="FFFAED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Число вакансий</a:t>
                      </a:r>
                      <a:endParaRPr sz="2000" b="0" u="none" strike="noStrike" cap="none" dirty="0">
                        <a:solidFill>
                          <a:srgbClr val="FFFAED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Мат. статистика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>
                          <a:latin typeface="Montserrat" panose="00000500000000000000" pitchFamily="2" charset="-52"/>
                          <a:sym typeface="Montserrat Medium"/>
                        </a:rPr>
                        <a:t>60%</a:t>
                      </a:r>
                      <a:endParaRPr sz="180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Программирование </a:t>
                      </a:r>
                      <a:r>
                        <a:rPr lang="ru-RU" sz="1800" u="none" strike="noStrike" cap="none" dirty="0" err="1">
                          <a:latin typeface="Montserrat" panose="00000500000000000000" pitchFamily="2" charset="-52"/>
                          <a:sym typeface="Montserrat Medium"/>
                        </a:rPr>
                        <a:t>Python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>
                          <a:latin typeface="Montserrat" panose="00000500000000000000" pitchFamily="2" charset="-52"/>
                          <a:sym typeface="Montserrat Medium"/>
                        </a:rPr>
                        <a:t>100%</a:t>
                      </a:r>
                      <a:endParaRPr sz="1800" u="none" strike="noStrike" cap="none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Знание ОС </a:t>
                      </a:r>
                      <a:r>
                        <a:rPr lang="ru-RU" sz="1800" u="none" strike="noStrike" cap="none" dirty="0" err="1">
                          <a:latin typeface="Montserrat" panose="00000500000000000000" pitchFamily="2" charset="-52"/>
                          <a:sym typeface="Montserrat Medium"/>
                        </a:rPr>
                        <a:t>Linux</a:t>
                      </a:r>
                      <a:r>
                        <a:rPr lang="en-US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 </a:t>
                      </a:r>
                      <a:b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</a:b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и программной</a:t>
                      </a:r>
                      <a:r>
                        <a:rPr lang="ru-RU" sz="1800" u="none" strike="noStrike" cap="none" baseline="0" dirty="0">
                          <a:latin typeface="Montserrat" panose="00000500000000000000" pitchFamily="2" charset="-52"/>
                          <a:sym typeface="Montserrat Medium"/>
                        </a:rPr>
                        <a:t> инженерии (</a:t>
                      </a: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GIT, </a:t>
                      </a:r>
                      <a:r>
                        <a:rPr lang="ru-RU" sz="1800" u="none" strike="noStrike" cap="none" dirty="0" err="1">
                          <a:latin typeface="Montserrat" panose="00000500000000000000" pitchFamily="2" charset="-52"/>
                          <a:sym typeface="Montserrat Medium"/>
                        </a:rPr>
                        <a:t>Docker</a:t>
                      </a: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,</a:t>
                      </a:r>
                      <a:r>
                        <a:rPr lang="ru-RU" sz="1800" u="none" strike="noStrike" cap="none" baseline="0" dirty="0">
                          <a:latin typeface="Montserrat" panose="00000500000000000000" pitchFamily="2" charset="-52"/>
                          <a:sym typeface="Montserrat Medium"/>
                        </a:rPr>
                        <a:t> и </a:t>
                      </a:r>
                      <a:r>
                        <a:rPr lang="ru-RU" sz="1800" u="none" strike="noStrike" cap="none" baseline="0" dirty="0" err="1">
                          <a:latin typeface="Montserrat" panose="00000500000000000000" pitchFamily="2" charset="-52"/>
                          <a:sym typeface="Montserrat Medium"/>
                        </a:rPr>
                        <a:t>тд</a:t>
                      </a: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)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90%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Базы данных </a:t>
                      </a:r>
                      <a:r>
                        <a:rPr lang="en-US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(PostgreSQL,</a:t>
                      </a:r>
                      <a:r>
                        <a:rPr lang="en-US" sz="1800" u="none" strike="noStrike" cap="none" baseline="0" dirty="0">
                          <a:latin typeface="Montserrat" panose="00000500000000000000" pitchFamily="2" charset="-52"/>
                          <a:sym typeface="Montserrat Medium"/>
                        </a:rPr>
                        <a:t> NoSQL)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>
                          <a:latin typeface="Montserrat" panose="00000500000000000000" pitchFamily="2" charset="-52"/>
                          <a:sym typeface="Montserrat Medium"/>
                        </a:rPr>
                        <a:t>95%</a:t>
                      </a:r>
                      <a:endParaRPr sz="180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99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Работа с DWH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>
                          <a:latin typeface="Montserrat" panose="00000500000000000000" pitchFamily="2" charset="-52"/>
                          <a:sym typeface="Montserrat Medium"/>
                        </a:rPr>
                        <a:t>50%</a:t>
                      </a:r>
                      <a:endParaRPr sz="1800" u="none" strike="noStrike" cap="none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Анализ больших данных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>
                          <a:latin typeface="Montserrat" panose="00000500000000000000" pitchFamily="2" charset="-52"/>
                          <a:sym typeface="Montserrat Medium"/>
                        </a:rPr>
                        <a:t>40%</a:t>
                      </a:r>
                      <a:endParaRPr sz="180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Визуализация данных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>
                          <a:latin typeface="Montserrat" panose="00000500000000000000" pitchFamily="2" charset="-52"/>
                          <a:sym typeface="Montserrat Medium"/>
                        </a:rPr>
                        <a:t>25%</a:t>
                      </a:r>
                      <a:endParaRPr sz="180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Английский язык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>
                          <a:latin typeface="Montserrat" panose="00000500000000000000" pitchFamily="2" charset="-52"/>
                          <a:sym typeface="Montserrat Medium"/>
                        </a:rPr>
                        <a:t>90%</a:t>
                      </a:r>
                      <a:endParaRPr sz="180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Машинное обучение</a:t>
                      </a:r>
                      <a:endParaRPr sz="1800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>
                          <a:latin typeface="Montserrat" panose="00000500000000000000" pitchFamily="2" charset="-52"/>
                          <a:sym typeface="Montserrat Medium"/>
                        </a:rPr>
                        <a:t>50%</a:t>
                      </a:r>
                      <a:endParaRPr sz="180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Работа с нейронными сетями</a:t>
                      </a:r>
                      <a:endParaRPr sz="1800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40%</a:t>
                      </a:r>
                      <a:endParaRPr sz="1800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MLOPS</a:t>
                      </a:r>
                      <a:r>
                        <a:rPr lang="en-US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, </a:t>
                      </a: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Автоматизация</a:t>
                      </a:r>
                      <a:r>
                        <a:rPr lang="ru-RU" sz="1800" u="none" strike="noStrike" cap="none" baseline="0" dirty="0">
                          <a:latin typeface="Montserrat" panose="00000500000000000000" pitchFamily="2" charset="-52"/>
                          <a:sym typeface="Montserrat Medium"/>
                        </a:rPr>
                        <a:t> </a:t>
                      </a:r>
                      <a:r>
                        <a:rPr lang="en-US" sz="1800" u="none" strike="noStrike" cap="none" baseline="0" dirty="0">
                          <a:latin typeface="Montserrat" panose="00000500000000000000" pitchFamily="2" charset="-52"/>
                          <a:sym typeface="Montserrat Medium"/>
                        </a:rPr>
                        <a:t>ML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25%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7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Принципы управления проектом, SOFT SKILLS</a:t>
                      </a:r>
                      <a:endParaRPr sz="1800" u="none" strike="noStrike" cap="none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>
                          <a:latin typeface="Montserrat" panose="00000500000000000000" pitchFamily="2" charset="-52"/>
                          <a:sym typeface="Montserrat Medium"/>
                        </a:rPr>
                        <a:t>81%</a:t>
                      </a:r>
                      <a:endParaRPr sz="1800" dirty="0">
                        <a:solidFill>
                          <a:srgbClr val="181818"/>
                        </a:solidFill>
                        <a:latin typeface="Montserrat" panose="00000500000000000000" pitchFamily="2" charset="-52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Скругленный прямоугольник 6"/>
          <p:cNvSpPr/>
          <p:nvPr/>
        </p:nvSpPr>
        <p:spPr>
          <a:xfrm>
            <a:off x="10769600" y="3885107"/>
            <a:ext cx="1422400" cy="7313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Google Shape;238;p20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29;g25c4f71538a_0_1827"/>
          <p:cNvSpPr txBox="1">
            <a:spLocks/>
          </p:cNvSpPr>
          <p:nvPr/>
        </p:nvSpPr>
        <p:spPr>
          <a:xfrm>
            <a:off x="2202071" y="252695"/>
            <a:ext cx="9172000" cy="965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Arial" panose="020B0604020202020204" pitchFamily="34" charset="0"/>
                <a:sym typeface="Montserrat SemiBold"/>
              </a:rPr>
              <a:t>ТОП НАВЫКОВ </a:t>
            </a:r>
            <a:r>
              <a:rPr lang="en-US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Arial" panose="020B0604020202020204" pitchFamily="34" charset="0"/>
                <a:sym typeface="Montserrat SemiBold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+mn-ea"/>
                <a:cs typeface="Arial" panose="020B0604020202020204" pitchFamily="34" charset="0"/>
                <a:sym typeface="Montserrat SemiBold"/>
              </a:rPr>
              <a:t> </a:t>
            </a:r>
          </a:p>
        </p:txBody>
      </p:sp>
      <p:sp>
        <p:nvSpPr>
          <p:cNvPr id="16" name="Google Shape;549;g25c4f71538a_0_1491"/>
          <p:cNvSpPr/>
          <p:nvPr/>
        </p:nvSpPr>
        <p:spPr>
          <a:xfrm>
            <a:off x="8071150" y="1502195"/>
            <a:ext cx="3901600" cy="2292800"/>
          </a:xfrm>
          <a:prstGeom prst="roundRect">
            <a:avLst>
              <a:gd name="adj" fmla="val 1670"/>
            </a:avLst>
          </a:prstGeom>
          <a:solidFill>
            <a:schemeClr val="bg1"/>
          </a:solidFill>
          <a:ln w="19050" cap="flat" cmpd="sng">
            <a:solidFill>
              <a:srgbClr val="5603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550;g25c4f71538a_0_1491"/>
          <p:cNvSpPr txBox="1"/>
          <p:nvPr/>
        </p:nvSpPr>
        <p:spPr>
          <a:xfrm>
            <a:off x="8185488" y="1542189"/>
            <a:ext cx="4359200" cy="18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~30% вакансий сегодня это DE</a:t>
            </a:r>
            <a:endParaRPr sz="1600" dirty="0">
              <a:solidFill>
                <a:srgbClr val="5603A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~25%  вакансий сегодня это DA</a:t>
            </a:r>
            <a:endParaRPr sz="1600" dirty="0">
              <a:solidFill>
                <a:srgbClr val="5603A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~20% вакансий сегодня это DS</a:t>
            </a:r>
            <a:endParaRPr sz="1600" dirty="0">
              <a:solidFill>
                <a:srgbClr val="5603A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~20%  вакансий сегодня это MLE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~5%    </a:t>
            </a:r>
            <a:r>
              <a:rPr lang="en-US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PM, Prompt,</a:t>
            </a:r>
            <a:r>
              <a:rPr lang="ru-RU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MLSD </a:t>
            </a:r>
            <a:r>
              <a:rPr lang="ru-RU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</a:t>
            </a:r>
            <a:r>
              <a:rPr lang="en-US" sz="1600" dirty="0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600" dirty="0" err="1">
                <a:solidFill>
                  <a:srgbClr val="5603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тд</a:t>
            </a:r>
            <a:endParaRPr sz="1600" dirty="0">
              <a:solidFill>
                <a:srgbClr val="5603A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</a:pPr>
            <a:endParaRPr sz="1733" dirty="0">
              <a:solidFill>
                <a:srgbClr val="FF694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</a:pPr>
            <a:endParaRPr sz="1733" dirty="0">
              <a:solidFill>
                <a:srgbClr val="FF694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Google Shape;358;p40" descr="Изображение выглядит как текст, круг, снимок экрана, Шриф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l="64094"/>
          <a:stretch/>
        </p:blipFill>
        <p:spPr>
          <a:xfrm>
            <a:off x="8185488" y="3895743"/>
            <a:ext cx="2495212" cy="2399550"/>
          </a:xfrm>
          <a:prstGeom prst="roundRect">
            <a:avLst>
              <a:gd name="adj" fmla="val 6699"/>
            </a:avLst>
          </a:prstGeom>
          <a:noFill/>
          <a:ln w="19050" cap="flat" cmpd="sng">
            <a:solidFill>
              <a:srgbClr val="2149A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10828019" y="3895743"/>
            <a:ext cx="1363980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ВУЗ, </a:t>
            </a:r>
            <a:r>
              <a:rPr lang="ru-RU" dirty="0" err="1"/>
              <a:t>Хкатон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стажировки</a:t>
            </a:r>
          </a:p>
        </p:txBody>
      </p:sp>
      <p:cxnSp>
        <p:nvCxnSpPr>
          <p:cNvPr id="4" name="Соединительная линия уступом 3"/>
          <p:cNvCxnSpPr>
            <a:stCxn id="2" idx="1"/>
          </p:cNvCxnSpPr>
          <p:nvPr/>
        </p:nvCxnSpPr>
        <p:spPr>
          <a:xfrm rot="10800000" flipV="1">
            <a:off x="10014175" y="4218909"/>
            <a:ext cx="813844" cy="280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00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30;p40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11;g25c4f71538a_0_557"/>
          <p:cNvSpPr txBox="1">
            <a:spLocks/>
          </p:cNvSpPr>
          <p:nvPr/>
        </p:nvSpPr>
        <p:spPr>
          <a:xfrm>
            <a:off x="163537" y="989929"/>
            <a:ext cx="8664000" cy="116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ru-RU" sz="3733" dirty="0">
                <a:solidFill>
                  <a:srgbClr val="1F1F1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Михаил Владимирович Ронкин</a:t>
            </a:r>
          </a:p>
        </p:txBody>
      </p:sp>
      <p:sp>
        <p:nvSpPr>
          <p:cNvPr id="7" name="Google Shape;512;g25c4f71538a_0_557"/>
          <p:cNvSpPr txBox="1"/>
          <p:nvPr/>
        </p:nvSpPr>
        <p:spPr>
          <a:xfrm>
            <a:off x="335470" y="1437693"/>
            <a:ext cx="517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-RU" sz="2400" dirty="0">
                <a:latin typeface="Montserrat"/>
                <a:ea typeface="Montserrat"/>
                <a:cs typeface="Montserrat"/>
                <a:sym typeface="Montserrat"/>
              </a:rPr>
              <a:t>кандидат технических наук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513;g25c4f71538a_0_557"/>
          <p:cNvSpPr txBox="1"/>
          <p:nvPr/>
        </p:nvSpPr>
        <p:spPr>
          <a:xfrm>
            <a:off x="335973" y="1903212"/>
            <a:ext cx="11520055" cy="46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Доцент Института радиоэлектроники </a:t>
            </a:r>
            <a:b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информационных технологий-РТФ </a:t>
            </a:r>
            <a:b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(ИРИТ-РТФ) </a:t>
            </a:r>
            <a:r>
              <a:rPr lang="ru-RU" sz="2400" dirty="0" err="1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УрФУ</a:t>
            </a: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>
              <a:buClr>
                <a:schemeClr val="dk1"/>
              </a:buClr>
              <a:buSzPts val="1100"/>
            </a:pPr>
            <a:endParaRPr lang="en-US" dirty="0">
              <a:solidFill>
                <a:srgbClr val="1F1F1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Руководитель программы 09.04.01 </a:t>
            </a:r>
            <a:b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«Инженерия Искусственного Интеллекта» (ИИИ).</a:t>
            </a:r>
          </a:p>
          <a:p>
            <a:pPr>
              <a:buClr>
                <a:schemeClr val="dk1"/>
              </a:buClr>
              <a:buSzPts val="1100"/>
            </a:pP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Нау. рук. магистерских программ по ИИ ИРТИ-РТФ</a:t>
            </a:r>
          </a:p>
          <a:p>
            <a:pPr>
              <a:buClr>
                <a:schemeClr val="dk1"/>
              </a:buClr>
              <a:buSzPts val="1100"/>
            </a:pPr>
            <a:endParaRPr lang="ru-RU" dirty="0">
              <a:solidFill>
                <a:srgbClr val="1F1F1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buClr>
                <a:schemeClr val="dk1"/>
              </a:buClr>
              <a:buSzPts val="1100"/>
            </a:pP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Руководитель работ по ИИ в ИРИТ-РТФ УрФУ</a:t>
            </a:r>
          </a:p>
          <a:p>
            <a:pPr marL="534988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Лаборатория со </a:t>
            </a:r>
            <a:r>
              <a:rPr lang="ru-RU" sz="2400" dirty="0" err="1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Сбер</a:t>
            </a: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</a:t>
            </a:r>
          </a:p>
          <a:p>
            <a:pPr marL="534988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Научный центр компетенций «Центр обработки сигналов и изображений методами ИИ»</a:t>
            </a:r>
          </a:p>
          <a:p>
            <a:pPr marL="534988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Зеркальная лаборатория с </a:t>
            </a:r>
            <a:r>
              <a:rPr lang="en-US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LAMBDA </a:t>
            </a:r>
            <a:r>
              <a:rPr lang="ru-RU" sz="2400" dirty="0">
                <a:solidFill>
                  <a:srgbClr val="1F1F1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ВШЭ</a:t>
            </a:r>
            <a:endParaRPr sz="2400" dirty="0">
              <a:solidFill>
                <a:srgbClr val="1F1F1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Google Shape;515;g25c4f71538a_0_557"/>
          <p:cNvPicPr preferRelativeResize="0"/>
          <p:nvPr/>
        </p:nvPicPr>
        <p:blipFill rotWithShape="1">
          <a:blip r:embed="rId3">
            <a:alphaModFix/>
          </a:blip>
          <a:srcRect l="9238" r="4902"/>
          <a:stretch/>
        </p:blipFill>
        <p:spPr>
          <a:xfrm>
            <a:off x="9144000" y="1008915"/>
            <a:ext cx="2928045" cy="3415027"/>
          </a:xfrm>
          <a:prstGeom prst="roundRect">
            <a:avLst>
              <a:gd name="adj" fmla="val 4691"/>
            </a:avLst>
          </a:prstGeom>
          <a:noFill/>
          <a:ln>
            <a:noFill/>
          </a:ln>
        </p:spPr>
      </p:pic>
      <p:sp>
        <p:nvSpPr>
          <p:cNvPr id="13" name="Google Shape;511;g25c4f71538a_0_557"/>
          <p:cNvSpPr txBox="1">
            <a:spLocks/>
          </p:cNvSpPr>
          <p:nvPr/>
        </p:nvSpPr>
        <p:spPr>
          <a:xfrm>
            <a:off x="1861534" y="161487"/>
            <a:ext cx="821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4000" b="1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Montserrat SemiBold"/>
              </a:rPr>
              <a:t>РУКОВОДИТЕЛЬ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427294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942086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ЖИЗНЕННЫЙ ЦИКЛ ИИ ПРОЕКТА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27" y="835188"/>
            <a:ext cx="7536939" cy="4506266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960" y="4825833"/>
            <a:ext cx="1583055" cy="15830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23316" y="5513501"/>
            <a:ext cx="9347943" cy="108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Ключевые, </a:t>
            </a:r>
            <a:r>
              <a:rPr lang="ru-RU" sz="2000" dirty="0" err="1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надпрофессиональные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и общепрофессиональные компетенции выбираются из стандарта университета </a:t>
            </a: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ИТМО</a:t>
            </a: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(без изменений), выбор профессиональных компетенций из банка ИИ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626550" y="1958427"/>
            <a:ext cx="446385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400"/>
              </a:spcAft>
              <a:buClrTx/>
            </a:pPr>
            <a:r>
              <a:rPr lang="ru-RU" sz="20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Четыре категории специалистов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развивает базу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разрабатывает системы ИИ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кто настраивает, внедряет ИИ в отраслях</a:t>
            </a:r>
          </a:p>
          <a:p>
            <a:pPr>
              <a:spcAft>
                <a:spcPts val="400"/>
              </a:spcAft>
              <a:buClrTx/>
            </a:pPr>
            <a:r>
              <a:rPr lang="ru-RU" sz="20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- потенциальные потребители ИИ</a:t>
            </a:r>
          </a:p>
        </p:txBody>
      </p:sp>
    </p:spTree>
    <p:extLst>
      <p:ext uri="{BB962C8B-B14F-4D97-AF65-F5344CB8AC3E}">
        <p14:creationId xmlns:p14="http://schemas.microsoft.com/office/powerpoint/2010/main" val="119719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942086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ЖИЗНЕННЫЙ ЦИКЛ ИИ ПРОЕКТА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6235247"/>
            <a:ext cx="1053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</a:rPr>
              <a:t>Правильная квалифицированная постановка задачи   - это половина ее успеха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3" y="923111"/>
            <a:ext cx="11463155" cy="547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1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/>
          <p:nvPr/>
        </p:nvSpPr>
        <p:spPr>
          <a:xfrm>
            <a:off x="2518925" y="289484"/>
            <a:ext cx="818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SzPts val="4000"/>
            </a:pPr>
            <a:r>
              <a:rPr lang="ru-RU" sz="3000" kern="12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РОЛИ ИИ</a:t>
            </a:r>
          </a:p>
        </p:txBody>
      </p:sp>
      <p:sp>
        <p:nvSpPr>
          <p:cNvPr id="16" name="Google Shape;530;g25c4f71538a_0_1827"/>
          <p:cNvSpPr txBox="1"/>
          <p:nvPr/>
        </p:nvSpPr>
        <p:spPr>
          <a:xfrm>
            <a:off x="180307" y="3488388"/>
            <a:ext cx="2882036" cy="227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1800" dirty="0">
                <a:solidFill>
                  <a:srgbClr val="C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работа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 хранилищами больших данных, </a:t>
            </a:r>
            <a:endParaRPr lang="en-US"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автоматизация сбора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формирование данных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" name="Google Shape;533;g25c4f71538a_0_1827"/>
          <p:cNvSpPr txBox="1"/>
          <p:nvPr/>
        </p:nvSpPr>
        <p:spPr>
          <a:xfrm>
            <a:off x="3129161" y="3519467"/>
            <a:ext cx="2941782" cy="19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–развертывает ML модели,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автоматизация работы с моделями,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TRL7+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39;g25c4f71538a_0_1841"/>
          <p:cNvSpPr txBox="1"/>
          <p:nvPr/>
        </p:nvSpPr>
        <p:spPr>
          <a:xfrm>
            <a:off x="6055122" y="3488388"/>
            <a:ext cx="2808145" cy="232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специалист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Создание ML модели,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Исследования </a:t>
            </a:r>
            <a:r>
              <a:rPr lang="en-US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(R&amp;D)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endParaRPr lang="en-US"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Работа на уровне постановки задачи</a:t>
            </a:r>
            <a:endParaRPr lang="en-US"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TRL1-6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540;g25c4f71538a_0_1841"/>
          <p:cNvSpPr txBox="1"/>
          <p:nvPr/>
        </p:nvSpPr>
        <p:spPr>
          <a:xfrm>
            <a:off x="8786725" y="3460689"/>
            <a:ext cx="3306275" cy="243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Первичный анализ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выдвижение </a:t>
            </a:r>
            <a:b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 проверка гипотез на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Визуализация данных, BI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Google Shape;533;g25c4f71538a_0_1827"/>
          <p:cNvSpPr txBox="1"/>
          <p:nvPr/>
        </p:nvSpPr>
        <p:spPr>
          <a:xfrm>
            <a:off x="311060" y="1162614"/>
            <a:ext cx="2941782" cy="216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Архитектор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создает систем с использованием ИИ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Проработка ТЗ систем ИИ и их внедрения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" name="Google Shape;533;g25c4f71538a_0_1827"/>
          <p:cNvSpPr txBox="1"/>
          <p:nvPr/>
        </p:nvSpPr>
        <p:spPr>
          <a:xfrm>
            <a:off x="7475015" y="1618842"/>
            <a:ext cx="4327527" cy="127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Тех. Аналитик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Заказывает и эксплуатирует системы ИИ в различных (доменных) приложениях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" name="Google Shape;533;g25c4f71538a_0_1827"/>
          <p:cNvSpPr txBox="1"/>
          <p:nvPr/>
        </p:nvSpPr>
        <p:spPr>
          <a:xfrm>
            <a:off x="3566732" y="1618842"/>
            <a:ext cx="3200692" cy="72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1800" dirty="0">
                <a:solidFill>
                  <a:srgbClr val="C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Управленец </a:t>
            </a:r>
            <a:r>
              <a:rPr lang="ru-RU" sz="1800" dirty="0">
                <a:solidFill>
                  <a:srgbClr val="18181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1800" dirty="0">
              <a:solidFill>
                <a:srgbClr val="18181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399132" y="3287841"/>
            <a:ext cx="8469745" cy="0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001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30;g25c4f71538a_0_1827"/>
          <p:cNvSpPr txBox="1"/>
          <p:nvPr/>
        </p:nvSpPr>
        <p:spPr>
          <a:xfrm>
            <a:off x="197279" y="3936926"/>
            <a:ext cx="2882036" cy="227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Инженер данных (DE)</a:t>
            </a: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– работа </a:t>
            </a:r>
            <a:b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</a:b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с хранилищами больших данных, </a:t>
            </a:r>
            <a:endParaRPr lang="en-US"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автоматизация сбора </a:t>
            </a:r>
            <a:b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</a:b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и формирование данных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" name="Google Shape;533;g25c4f71538a_0_1827"/>
          <p:cNvSpPr txBox="1"/>
          <p:nvPr/>
        </p:nvSpPr>
        <p:spPr>
          <a:xfrm>
            <a:off x="3079315" y="3968005"/>
            <a:ext cx="2941782" cy="2272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ML-инженер (MLE) </a:t>
            </a: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–развертывает ML модели,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автоматизация работы с моделями,</a:t>
            </a:r>
            <a:b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</a:b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TRL7+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39;g25c4f71538a_0_1841"/>
          <p:cNvSpPr txBox="1"/>
          <p:nvPr/>
        </p:nvSpPr>
        <p:spPr>
          <a:xfrm>
            <a:off x="6005276" y="3936926"/>
            <a:ext cx="2808145" cy="260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DS специалист </a:t>
            </a: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– Создание ML модели,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Исследования </a:t>
            </a:r>
            <a:r>
              <a:rPr lang="en-US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(R&amp;D)</a:t>
            </a: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,</a:t>
            </a:r>
            <a:endParaRPr lang="en-US"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Работа на уровне постановки задачи</a:t>
            </a:r>
            <a:endParaRPr lang="en-US"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 TRL1-6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540;g25c4f71538a_0_1841"/>
          <p:cNvSpPr txBox="1"/>
          <p:nvPr/>
        </p:nvSpPr>
        <p:spPr>
          <a:xfrm>
            <a:off x="8736879" y="3909227"/>
            <a:ext cx="3306275" cy="243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Аналитик данных (DA) </a:t>
            </a: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– Первичный анализ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выдвижение </a:t>
            </a:r>
            <a:b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</a:b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и проверка гипотез на данных, 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Визуализация данных, BI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Google Shape;533;g25c4f71538a_0_1827"/>
          <p:cNvSpPr txBox="1"/>
          <p:nvPr/>
        </p:nvSpPr>
        <p:spPr>
          <a:xfrm>
            <a:off x="179639" y="1279450"/>
            <a:ext cx="3463003" cy="194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Архитектор </a:t>
            </a: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– создает систем с использованием ИИ</a:t>
            </a:r>
            <a:b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</a:b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Проработка ТЗ систем ИИ и их внедрения</a:t>
            </a:r>
          </a:p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" name="Google Shape;533;g25c4f71538a_0_1827"/>
          <p:cNvSpPr txBox="1"/>
          <p:nvPr/>
        </p:nvSpPr>
        <p:spPr>
          <a:xfrm>
            <a:off x="4165325" y="1275831"/>
            <a:ext cx="6488045" cy="81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Тех. Аналитик </a:t>
            </a: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– Заказывает и эксплуатирует системы ИИ в различных (доменных) приложениях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" name="Google Shape;533;g25c4f71538a_0_1827"/>
          <p:cNvSpPr txBox="1"/>
          <p:nvPr/>
        </p:nvSpPr>
        <p:spPr>
          <a:xfrm>
            <a:off x="197279" y="2559532"/>
            <a:ext cx="3200692" cy="81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en-US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DS </a:t>
            </a: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Управленец </a:t>
            </a: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399132" y="3287841"/>
            <a:ext cx="8469745" cy="0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533;g25c4f71538a_0_1827"/>
          <p:cNvSpPr txBox="1"/>
          <p:nvPr/>
        </p:nvSpPr>
        <p:spPr>
          <a:xfrm>
            <a:off x="4198931" y="1985538"/>
            <a:ext cx="5604941" cy="81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Отраслевая Эксплуатация систем с ИИ </a:t>
            </a:r>
            <a:r>
              <a:rPr lang="ru-RU" sz="2100" dirty="0">
                <a:solidFill>
                  <a:srgbClr val="181818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Medium"/>
              </a:rPr>
              <a:t>– Управляет проектом ИИ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Google Shape;533;g25c4f71538a_0_1827"/>
          <p:cNvSpPr txBox="1"/>
          <p:nvPr/>
        </p:nvSpPr>
        <p:spPr>
          <a:xfrm>
            <a:off x="4198931" y="2674995"/>
            <a:ext cx="3873192" cy="48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SemiBold"/>
                <a:cs typeface="Montserrat SemiBold"/>
                <a:sym typeface="Montserrat SemiBold"/>
              </a:rPr>
              <a:t>Уровень принятия ИИ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Google Shape;533;g25c4f71538a_0_1827"/>
          <p:cNvSpPr txBox="1"/>
          <p:nvPr/>
        </p:nvSpPr>
        <p:spPr>
          <a:xfrm>
            <a:off x="4165324" y="934405"/>
            <a:ext cx="3200692" cy="48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SemiBold"/>
              </a:rPr>
              <a:t>Эксплуатация ИИ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533;g25c4f71538a_0_1827"/>
          <p:cNvSpPr txBox="1"/>
          <p:nvPr/>
        </p:nvSpPr>
        <p:spPr>
          <a:xfrm>
            <a:off x="317079" y="3425351"/>
            <a:ext cx="5524472" cy="48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SemiBold"/>
              </a:rPr>
              <a:t>Разработка систем с ИИ или методов  ИИ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3887178" y="1032029"/>
            <a:ext cx="1" cy="1795812"/>
          </a:xfrm>
          <a:prstGeom prst="line">
            <a:avLst/>
          </a:prstGeom>
          <a:ln w="15875">
            <a:gradFill>
              <a:gsLst>
                <a:gs pos="49995">
                  <a:srgbClr val="7030A0"/>
                </a:gs>
                <a:gs pos="0">
                  <a:srgbClr val="FFFF00"/>
                </a:gs>
                <a:gs pos="99000">
                  <a:srgbClr val="C0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-3" y="-28591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/>
          <p:nvPr/>
        </p:nvSpPr>
        <p:spPr>
          <a:xfrm>
            <a:off x="2185550" y="122514"/>
            <a:ext cx="818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РОЛИ ИИ</a:t>
            </a:r>
            <a:endParaRPr lang="ru-RU" sz="3600" b="1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533;g25c4f71538a_0_1827"/>
          <p:cNvSpPr txBox="1"/>
          <p:nvPr/>
        </p:nvSpPr>
        <p:spPr>
          <a:xfrm>
            <a:off x="586382" y="911210"/>
            <a:ext cx="3200692" cy="48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ru-RU" sz="2100" dirty="0">
                <a:solidFill>
                  <a:srgbClr val="C00000"/>
                </a:solidFill>
                <a:latin typeface="Calibri" panose="020F0502020204030204" pitchFamily="34" charset="0"/>
                <a:ea typeface="Montserrat Medium"/>
                <a:cs typeface="Montserrat Medium"/>
                <a:sym typeface="Montserrat SemiBold"/>
              </a:rPr>
              <a:t>Управление ИИ</a:t>
            </a:r>
            <a:endParaRPr sz="2100" dirty="0">
              <a:solidFill>
                <a:srgbClr val="181818"/>
              </a:solidFill>
              <a:latin typeface="Calibri" panose="020F0502020204030204" pitchFamily="34" charset="0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71150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Calibri" panose="020F0502020204030204" pitchFamily="34" charset="0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557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Состояние отрасли 10 лет назад</a:t>
            </a:r>
            <a:endParaRPr lang="ru-RU" sz="18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Исследования начали приносить результаты, которые стало возможным применять на практике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Первое направление: компьютерное зрение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Второе направление: обработка естественного языка</a:t>
            </a:r>
          </a:p>
          <a:p>
            <a:pPr marL="914400" lvl="1" indent="-355600">
              <a:lnSpc>
                <a:spcPct val="11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Востребованы дополнительные профессия, например </a:t>
            </a:r>
            <a:r>
              <a:rPr lang="ru-RU" sz="1800" dirty="0" err="1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промпт-инженеринг</a:t>
            </a:r>
            <a:endParaRPr lang="ru-RU" sz="1800" b="0"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Востребованы исследователи и </a:t>
            </a:r>
            <a:r>
              <a:rPr lang="en-US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Data Scientist’</a:t>
            </a: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ы</a:t>
            </a:r>
            <a:r>
              <a:rPr lang="ru-RU" sz="18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 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800" b="1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Состояние отрасли сейчас</a:t>
            </a:r>
            <a:endParaRPr lang="ru-RU" sz="1800" b="1"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Разработано большое количество алгоритмов машинного обучения для различных областей применений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На основе исследований созданы технологии и реализованы в виде готовых к использованию библиотек 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Востребованы инженеры искусственного интеллекта, создающие продукты на основе технологий искусственного интеллекта</a:t>
            </a:r>
          </a:p>
          <a:p>
            <a:pPr marL="914400" marR="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8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Востребованы руководители проектов и продуктов искусственного интеллекта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https://habr.com/ru/companies/serverspace/articles/776954/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Возможности Искусственного Интеллекта в 2023 году. Эндрю </a:t>
            </a:r>
            <a:r>
              <a:rPr lang="ru-RU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Ын</a:t>
            </a:r>
            <a:endParaRPr lang="ru-RU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24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Calibri" panose="020F0502020204030204" pitchFamily="34" charset="0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Национальная стратегия развития ИИ до 2030 года</a:t>
            </a:r>
            <a:r>
              <a:rPr lang="en-US" sz="1800" b="1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. </a:t>
            </a:r>
            <a:r>
              <a:rPr lang="ru-RU" sz="1800" b="1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Вызовы: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Нехватка вычислительных мощностей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Недостаточное развитие отечественных решений в области искусственного интеллекта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Дефицит высококвалифицированных специалистов и инновационных разработок в области 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Низкий уровень внедрения технологий искусственного интеллекта в государственном управлении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Нормативные барьеры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Необходимость обеспечения защиты персональных при создании и обучении моделей ИИ</a:t>
            </a:r>
            <a:endParaRPr lang="ru-RU" sz="1800"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http://publication.pravo.gov.ru/document/0001202402150063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3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3e6e8c9f0c_0_14"/>
          <p:cNvSpPr txBox="1"/>
          <p:nvPr/>
        </p:nvSpPr>
        <p:spPr>
          <a:xfrm>
            <a:off x="2298936" y="282254"/>
            <a:ext cx="8763857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Calibri" panose="020F0502020204030204" pitchFamily="34" charset="0"/>
                <a:ea typeface="Roboto Medium"/>
                <a:cs typeface="Roboto Medium"/>
                <a:sym typeface="Roboto Medium"/>
              </a:rPr>
              <a:t>ИЗМЕНЕНИЯ В ОТРАСЛИ ИИ</a:t>
            </a:r>
            <a:endParaRPr lang="ru-RU" sz="36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77083" y="615384"/>
            <a:ext cx="11302709" cy="39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01600" lvl="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ru-RU" sz="1800" b="1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Новые целевые показатели для отрасли ИИ к 2030 году: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Ежегодный объем оказанных услуг по разработке и реализации решений в области ИИ к 2030 году должен вырасти не менее чем до 60 млрд рублей по сравнению с 12 млрд рублей в 2022 году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Количество выпускников вузов с образованием в сфере ИИ должно увеличиться с 3 тыс. до 15,5 тыс. человек в год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Уровень доверия граждан к технологиям искусственного интеллекта должен вырасти с 55% до 80%</a:t>
            </a:r>
          </a:p>
          <a:p>
            <a:pPr marL="387350" lvl="0" indent="-285750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ts val="2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2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Доля приоритетных отраслей экономики высокой готовностью к внедрению ИИ должна увеличиться с 12% до 95%</a:t>
            </a:r>
            <a:endParaRPr lang="ru-RU" sz="1800"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B09A1-9FB7-7B14-6FC0-0C3CAA738128}"/>
              </a:ext>
            </a:extLst>
          </p:cNvPr>
          <p:cNvSpPr txBox="1"/>
          <p:nvPr/>
        </p:nvSpPr>
        <p:spPr>
          <a:xfrm>
            <a:off x="109635" y="6408838"/>
            <a:ext cx="11637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http://publication.pravo.gov.ru/document/0001202402150063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13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8175" y="2851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/>
              <a:t>ИИ как технология</a:t>
            </a:r>
          </a:p>
        </p:txBody>
      </p:sp>
    </p:spTree>
    <p:extLst>
      <p:ext uri="{BB962C8B-B14F-4D97-AF65-F5344CB8AC3E}">
        <p14:creationId xmlns:p14="http://schemas.microsoft.com/office/powerpoint/2010/main" val="3939113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БОЛЬШИЕ ДАННЫЕ  И ИИ</a:t>
            </a:r>
          </a:p>
        </p:txBody>
      </p:sp>
      <p:sp>
        <p:nvSpPr>
          <p:cNvPr id="33" name="Google Shape;131;g13e6e8c9f0c_0_28">
            <a:extLst>
              <a:ext uri="{FF2B5EF4-FFF2-40B4-BE49-F238E27FC236}">
                <a16:creationId xmlns:a16="http://schemas.microsoft.com/office/drawing/2014/main" id="{196D3F7B-9FEE-D8EB-3382-3ADA1771E200}"/>
              </a:ext>
            </a:extLst>
          </p:cNvPr>
          <p:cNvSpPr txBox="1"/>
          <p:nvPr/>
        </p:nvSpPr>
        <p:spPr>
          <a:xfrm>
            <a:off x="236100" y="1023720"/>
            <a:ext cx="11302709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-RU" sz="2400" dirty="0"/>
              <a:t>1. </a:t>
            </a:r>
            <a:r>
              <a:rPr lang="ru-RU" sz="2400" b="1" dirty="0"/>
              <a:t>Требует параллелизм ресурсов </a:t>
            </a:r>
            <a:r>
              <a:rPr lang="ru-RU" sz="2400" dirty="0"/>
              <a:t>(Дата инженерия: хранение, анализ больших данных)</a:t>
            </a:r>
          </a:p>
          <a:p>
            <a:pPr lvl="1"/>
            <a:r>
              <a:rPr lang="ru-RU" sz="2400" dirty="0"/>
              <a:t>Хранение – массивы хранилищ и проблемы ОЗУ (Объем)</a:t>
            </a:r>
          </a:p>
          <a:p>
            <a:pPr lvl="1"/>
            <a:r>
              <a:rPr lang="ru-RU" sz="2400" dirty="0"/>
              <a:t>Анализ – вычислительные мощности за понятный временной промежуток (Скорость обработки)</a:t>
            </a:r>
          </a:p>
          <a:p>
            <a:pPr lvl="1"/>
            <a:endParaRPr lang="ru-RU" sz="2400" dirty="0"/>
          </a:p>
          <a:p>
            <a:r>
              <a:rPr lang="ru-RU" sz="2400" dirty="0"/>
              <a:t>2. </a:t>
            </a:r>
            <a:r>
              <a:rPr lang="ru-RU" sz="2400" b="1" dirty="0"/>
              <a:t>Отсутствие сохранение модельного поведения = выборки значительно различаются</a:t>
            </a:r>
            <a:r>
              <a:rPr lang="ru-RU" sz="2400" dirty="0"/>
              <a:t>. </a:t>
            </a:r>
          </a:p>
          <a:p>
            <a:pPr lvl="1"/>
            <a:r>
              <a:rPr lang="ru-RU" sz="2400" dirty="0"/>
              <a:t>Данные не формализуемы</a:t>
            </a:r>
            <a:r>
              <a:rPr lang="en-US" sz="2400" dirty="0"/>
              <a:t> </a:t>
            </a:r>
            <a:r>
              <a:rPr lang="ru-RU" sz="2400" dirty="0"/>
              <a:t>(разнообразие):</a:t>
            </a:r>
          </a:p>
          <a:p>
            <a:pPr lvl="2"/>
            <a:r>
              <a:rPr lang="ru-RU" sz="2400" dirty="0"/>
              <a:t>Нет мат. аппарата формализации, данные устаревают, точность формализации низкая</a:t>
            </a:r>
          </a:p>
          <a:p>
            <a:pPr lvl="1"/>
            <a:r>
              <a:rPr lang="ru-RU" sz="2400" dirty="0"/>
              <a:t>Задача описания вычислительно слишком сложная (скорость).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83193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разнообразие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740718" y="6257944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объем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716778" y="6257943"/>
            <a:ext cx="2573070" cy="30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скорость</a:t>
            </a:r>
          </a:p>
        </p:txBody>
      </p:sp>
    </p:spTree>
    <p:extLst>
      <p:ext uri="{BB962C8B-B14F-4D97-AF65-F5344CB8AC3E}">
        <p14:creationId xmlns:p14="http://schemas.microsoft.com/office/powerpoint/2010/main" val="3420758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A6F0F587-F4D9-414D-C3A3-106FBD3E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>
            <a:extLst>
              <a:ext uri="{FF2B5EF4-FFF2-40B4-BE49-F238E27FC236}">
                <a16:creationId xmlns:a16="http://schemas.microsoft.com/office/drawing/2014/main" id="{DF1CD7FD-D43E-D476-040E-CB0D282B8A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9ACBE1C6-404F-7EAC-A9AE-E1999CFD9171}"/>
              </a:ext>
            </a:extLst>
          </p:cNvPr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БОЛЬШИЕ ДАННЫЕ  И ИИ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B2EF2A1-B9F2-F827-2766-AFFC88C56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9" b="10846"/>
          <a:stretch/>
        </p:blipFill>
        <p:spPr bwMode="auto">
          <a:xfrm>
            <a:off x="149754" y="1023720"/>
            <a:ext cx="8389614" cy="309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973001-0C2F-3FCC-966F-3D14552D3DBB}"/>
              </a:ext>
            </a:extLst>
          </p:cNvPr>
          <p:cNvSpPr txBox="1"/>
          <p:nvPr/>
        </p:nvSpPr>
        <p:spPr>
          <a:xfrm>
            <a:off x="149754" y="623840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companies</a:t>
            </a:r>
            <a:r>
              <a:rPr lang="ru-RU" dirty="0"/>
              <a:t>/</a:t>
            </a:r>
            <a:r>
              <a:rPr lang="ru-RU" dirty="0" err="1"/>
              <a:t>magnus-tech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/853192/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93F8C-88DF-9FAD-0684-2D2B0FB46EB0}"/>
              </a:ext>
            </a:extLst>
          </p:cNvPr>
          <p:cNvSpPr txBox="1"/>
          <p:nvPr/>
        </p:nvSpPr>
        <p:spPr>
          <a:xfrm>
            <a:off x="8621064" y="1513527"/>
            <a:ext cx="3587904" cy="4411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</a:pP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 Data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получают с помощью машинного обучения, предиктивной аналитики и других современных методов. Эти технологии автоматизируют процесс работы с данными:</a:t>
            </a:r>
          </a:p>
          <a:p>
            <a:pPr algn="l">
              <a:spcBef>
                <a:spcPts val="2400"/>
              </a:spcBef>
              <a:spcAft>
                <a:spcPts val="450"/>
              </a:spcAft>
              <a:buFont typeface="+mj-lt"/>
              <a:buAutoNum type="arabicPeriod"/>
            </a:pP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очищают от шума;</a:t>
            </a:r>
          </a:p>
          <a:p>
            <a:pPr algn="l">
              <a:spcBef>
                <a:spcPts val="9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структурируют;</a:t>
            </a:r>
          </a:p>
          <a:p>
            <a:pPr algn="l">
              <a:spcBef>
                <a:spcPts val="9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находят скрытые закономерности и корреляции;</a:t>
            </a:r>
          </a:p>
          <a:p>
            <a:pPr algn="l">
              <a:spcBef>
                <a:spcPts val="9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извлекают ценную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65A0E-F396-6E6A-7CAE-23455154B4B8}"/>
              </a:ext>
            </a:extLst>
          </p:cNvPr>
          <p:cNvSpPr txBox="1"/>
          <p:nvPr/>
        </p:nvSpPr>
        <p:spPr>
          <a:xfrm>
            <a:off x="149754" y="4356952"/>
            <a:ext cx="8079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Большие данные часто характеризуют моделью «4</a:t>
            </a: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V»: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объем, разнообразие, скорость и достоверность (</a:t>
            </a: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Volume, Variety, Velocity, Veracity).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умных данных больше подходит модель «5</a:t>
            </a: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V»,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где пятым «</a:t>
            </a: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V» </a:t>
            </a:r>
            <a:r>
              <a:rPr lang="ru-RU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становится ценность (</a:t>
            </a:r>
            <a:r>
              <a:rPr lang="en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Value). 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3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8175" y="2851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/>
              <a:t>УРФУ</a:t>
            </a:r>
          </a:p>
        </p:txBody>
      </p:sp>
    </p:spTree>
    <p:extLst>
      <p:ext uri="{BB962C8B-B14F-4D97-AF65-F5344CB8AC3E}">
        <p14:creationId xmlns:p14="http://schemas.microsoft.com/office/powerpoint/2010/main" val="2188740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30;p40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7A123-D4D1-D167-006F-0EE60006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050" y="182299"/>
            <a:ext cx="8191500" cy="55851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Подходы к решению задач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BigData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728B5D-ACDA-5E2A-72A3-73F9F5823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923636"/>
            <a:ext cx="11473688" cy="481921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Серые, белые и черные системы</a:t>
            </a:r>
          </a:p>
          <a:p>
            <a:pPr lvl="1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 правилами </a:t>
            </a:r>
          </a:p>
          <a:p>
            <a:pPr lvl="1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 частично ИИ и правилами </a:t>
            </a:r>
          </a:p>
          <a:p>
            <a:pPr lvl="1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Или частично мат моделями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Полностью ИИ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Интерпретируемые подходы</a:t>
            </a:r>
          </a:p>
          <a:p>
            <a:pPr lvl="1"/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Неинтерпретируемые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подходы</a:t>
            </a:r>
          </a:p>
          <a:p>
            <a:pPr lvl="2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Объяснимые системы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Полная автоматизация решений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Полу-автомат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Ручная работа с результатами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МО-анализа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77ABFB-1CAC-9A9B-15BD-9B1E33D2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858" y="3025140"/>
            <a:ext cx="6529402" cy="3594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400E4-ECB5-0AD4-546F-065E2A10BF23}"/>
              </a:ext>
            </a:extLst>
          </p:cNvPr>
          <p:cNvSpPr txBox="1"/>
          <p:nvPr/>
        </p:nvSpPr>
        <p:spPr>
          <a:xfrm>
            <a:off x="497760" y="6311900"/>
            <a:ext cx="6093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stepik.org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lesson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/821706/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/1?unit=825120</a:t>
            </a:r>
          </a:p>
        </p:txBody>
      </p:sp>
    </p:spTree>
    <p:extLst>
      <p:ext uri="{BB962C8B-B14F-4D97-AF65-F5344CB8AC3E}">
        <p14:creationId xmlns:p14="http://schemas.microsoft.com/office/powerpoint/2010/main" val="3780098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30;p40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7A123-D4D1-D167-006F-0EE60006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050" y="182299"/>
            <a:ext cx="8191500" cy="55851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Этапы решения задач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BigData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728B5D-ACDA-5E2A-72A3-73F9F5823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775" y="1237961"/>
            <a:ext cx="11473688" cy="4819218"/>
          </a:xfrm>
        </p:spPr>
        <p:txBody>
          <a:bodyPr/>
          <a:lstStyle/>
          <a:p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Цифровизация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предприятия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Централизованная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цифровизация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данных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Единообразный сбор данных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Ручная аналитика и формализация задач 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Понимание ценности данных 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Автоматизация задач на основе данных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Применение ИИ как инструмента автоматизации</a:t>
            </a:r>
          </a:p>
        </p:txBody>
      </p:sp>
    </p:spTree>
    <p:extLst>
      <p:ext uri="{BB962C8B-B14F-4D97-AF65-F5344CB8AC3E}">
        <p14:creationId xmlns:p14="http://schemas.microsoft.com/office/powerpoint/2010/main" val="2269971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ABB2-A819-267D-A2F1-88FAF1085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30;p40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BD08CB45-2810-D07E-CBE8-58ECA1E7902E}"/>
              </a:ext>
            </a:extLst>
          </p:cNvPr>
          <p:cNvSpPr txBox="1"/>
          <p:nvPr/>
        </p:nvSpPr>
        <p:spPr>
          <a:xfrm>
            <a:off x="1789546" y="129449"/>
            <a:ext cx="978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</a:rPr>
              <a:t>Кода нужен ИИ в проекте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90479DD-CFB3-339D-535F-4C00906B7B66}"/>
              </a:ext>
            </a:extLst>
          </p:cNvPr>
          <p:cNvSpPr txBox="1">
            <a:spLocks/>
          </p:cNvSpPr>
          <p:nvPr/>
        </p:nvSpPr>
        <p:spPr>
          <a:xfrm>
            <a:off x="238125" y="862590"/>
            <a:ext cx="11357127" cy="5459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</a:rPr>
              <a:t>Нужен: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Часто повторяющаяся задача 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Цена ошибки невелика 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Большой масштаб 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Шаблоны постоянно меняются</a:t>
            </a:r>
          </a:p>
          <a:p>
            <a:pPr marL="0" indent="0">
              <a:buNone/>
            </a:pPr>
            <a:r>
              <a:rPr lang="ru-RU" dirty="0">
                <a:latin typeface="Calibri" panose="020F0502020204030204" pitchFamily="34" charset="0"/>
              </a:rPr>
              <a:t>Не нужен: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Это неэтично 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Простое правило решает проблему 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Данные недоступны 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Цена ошибки высока 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Каждое решение должно быть объяснимо и интерпретируемо</a:t>
            </a:r>
          </a:p>
          <a:p>
            <a:pPr lvl="1"/>
            <a:r>
              <a:rPr lang="ru-RU" dirty="0">
                <a:latin typeface="Calibri" panose="020F0502020204030204" pitchFamily="34" charset="0"/>
              </a:rPr>
              <a:t>Дешевле нанять человека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C814EB-6356-5E8B-57F5-CE952A318E45}"/>
              </a:ext>
            </a:extLst>
          </p:cNvPr>
          <p:cNvSpPr txBox="1"/>
          <p:nvPr/>
        </p:nvSpPr>
        <p:spPr>
          <a:xfrm>
            <a:off x="407406" y="139423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38965-6A1B-1981-1342-DC7E63B9D741}"/>
              </a:ext>
            </a:extLst>
          </p:cNvPr>
          <p:cNvSpPr txBox="1"/>
          <p:nvPr/>
        </p:nvSpPr>
        <p:spPr>
          <a:xfrm>
            <a:off x="3335356" y="6213387"/>
            <a:ext cx="609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kolodezev.ru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download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/mlsysd1ods.pdf</a:t>
            </a:r>
          </a:p>
        </p:txBody>
      </p:sp>
    </p:spTree>
    <p:extLst>
      <p:ext uri="{BB962C8B-B14F-4D97-AF65-F5344CB8AC3E}">
        <p14:creationId xmlns:p14="http://schemas.microsoft.com/office/powerpoint/2010/main" val="3886948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ПОДХОДЫ К РЕШЕНИЮ ЗАДАЧ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34472" y="6391822"/>
            <a:ext cx="736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Сложность задачи,</a:t>
            </a:r>
            <a:r>
              <a:rPr lang="en-US" sz="2400" dirty="0"/>
              <a:t> </a:t>
            </a:r>
            <a:r>
              <a:rPr lang="ru-RU" sz="2400" dirty="0"/>
              <a:t>Сложность модели, Объем данных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603855" y="1126258"/>
            <a:ext cx="0" cy="53262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2351663" y="3422804"/>
            <a:ext cx="555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Интерпретируемость, </a:t>
            </a:r>
            <a:r>
              <a:rPr lang="ru-RU" sz="2400" dirty="0" err="1"/>
              <a:t>Формализмазция</a:t>
            </a:r>
            <a:endParaRPr lang="ru-RU" sz="2400" dirty="0"/>
          </a:p>
        </p:txBody>
      </p:sp>
      <p:sp>
        <p:nvSpPr>
          <p:cNvPr id="17" name="5-конечная звезда 16"/>
          <p:cNvSpPr/>
          <p:nvPr/>
        </p:nvSpPr>
        <p:spPr>
          <a:xfrm>
            <a:off x="716977" y="1273428"/>
            <a:ext cx="367646" cy="36764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13548" y="1243948"/>
            <a:ext cx="3261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Четкие правила (</a:t>
            </a:r>
            <a:r>
              <a:rPr lang="en-US" sz="2400" dirty="0"/>
              <a:t>if</a:t>
            </a:r>
            <a:r>
              <a:rPr lang="ru-RU" sz="2400" dirty="0"/>
              <a:t>-</a:t>
            </a:r>
            <a:r>
              <a:rPr lang="en-US" sz="2400" dirty="0"/>
              <a:t>else)</a:t>
            </a:r>
            <a:endParaRPr lang="ru-RU" sz="2400" dirty="0"/>
          </a:p>
        </p:txBody>
      </p:sp>
      <p:sp>
        <p:nvSpPr>
          <p:cNvPr id="19" name="5-конечная звезда 18"/>
          <p:cNvSpPr/>
          <p:nvPr/>
        </p:nvSpPr>
        <p:spPr>
          <a:xfrm>
            <a:off x="1133965" y="1705613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579660" y="1711785"/>
            <a:ext cx="7202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2400" dirty="0"/>
              <a:t>Логический вывод и экспертные системы (эвристики)</a:t>
            </a:r>
          </a:p>
        </p:txBody>
      </p:sp>
      <p:sp>
        <p:nvSpPr>
          <p:cNvPr id="26" name="5-конечная звезда 25"/>
          <p:cNvSpPr/>
          <p:nvPr/>
        </p:nvSpPr>
        <p:spPr>
          <a:xfrm>
            <a:off x="1983877" y="2409659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457224" y="2355712"/>
            <a:ext cx="3829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Model based applied statistic</a:t>
            </a:r>
            <a:endParaRPr lang="ru-RU" sz="24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939412" y="2068375"/>
            <a:ext cx="3492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Этап отдельно не используется</a:t>
            </a:r>
          </a:p>
        </p:txBody>
      </p:sp>
      <p:sp>
        <p:nvSpPr>
          <p:cNvPr id="29" name="5-конечная звезда 28"/>
          <p:cNvSpPr/>
          <p:nvPr/>
        </p:nvSpPr>
        <p:spPr>
          <a:xfrm>
            <a:off x="2741673" y="3255040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3281331" y="3178228"/>
            <a:ext cx="7484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Data-driven methods (Model-agnostic, Machine Learning):</a:t>
            </a:r>
            <a:endParaRPr lang="ru-RU" sz="24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2803062" y="3555229"/>
            <a:ext cx="9227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/>
              <a:t>Замена формальной  модели на наборы</a:t>
            </a:r>
            <a:r>
              <a:rPr lang="en-US" i="1" dirty="0"/>
              <a:t> </a:t>
            </a:r>
            <a:r>
              <a:rPr lang="ru-RU" i="1" dirty="0"/>
              <a:t>формализованных признаков и ответы для них.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3497532" y="4124127"/>
            <a:ext cx="752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Deep Learning </a:t>
            </a:r>
            <a:r>
              <a:rPr lang="ru-RU" sz="2400" dirty="0"/>
              <a:t>(глубокое обучение нейронных сетей)</a:t>
            </a:r>
          </a:p>
        </p:txBody>
      </p:sp>
      <p:sp>
        <p:nvSpPr>
          <p:cNvPr id="34" name="5-конечная звезда 33"/>
          <p:cNvSpPr/>
          <p:nvPr/>
        </p:nvSpPr>
        <p:spPr>
          <a:xfrm>
            <a:off x="3498505" y="4136619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5-конечная звезда 34"/>
          <p:cNvSpPr/>
          <p:nvPr/>
        </p:nvSpPr>
        <p:spPr>
          <a:xfrm>
            <a:off x="4153446" y="4938298"/>
            <a:ext cx="436683" cy="4366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4590129" y="4971973"/>
            <a:ext cx="699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Foundation models (</a:t>
            </a:r>
            <a:r>
              <a:rPr lang="ru-RU" sz="2400" dirty="0"/>
              <a:t>Большие генеративные модели</a:t>
            </a:r>
            <a:r>
              <a:rPr lang="en-US" sz="2400" dirty="0"/>
              <a:t>)</a:t>
            </a:r>
            <a:endParaRPr lang="ru-RU" sz="2400" dirty="0"/>
          </a:p>
        </p:txBody>
      </p:sp>
      <p:cxnSp>
        <p:nvCxnSpPr>
          <p:cNvPr id="36" name="Прямая со стрелкой 35"/>
          <p:cNvCxnSpPr/>
          <p:nvPr/>
        </p:nvCxnSpPr>
        <p:spPr>
          <a:xfrm>
            <a:off x="444500" y="6409278"/>
            <a:ext cx="942781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5-конечная звезда 39"/>
          <p:cNvSpPr/>
          <p:nvPr/>
        </p:nvSpPr>
        <p:spPr>
          <a:xfrm>
            <a:off x="5419449" y="5726802"/>
            <a:ext cx="436683" cy="436683"/>
          </a:xfrm>
          <a:prstGeom prst="star5">
            <a:avLst/>
          </a:prstGeom>
          <a:solidFill>
            <a:schemeClr val="accent1">
              <a:alpha val="69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6014451" y="5671201"/>
            <a:ext cx="5266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Сильный ИИ (</a:t>
            </a:r>
            <a:r>
              <a:rPr lang="en-US" sz="2400" dirty="0"/>
              <a:t>AGI </a:t>
            </a:r>
            <a:r>
              <a:rPr lang="ru-RU" sz="2400" dirty="0"/>
              <a:t>гипотетический этап)</a:t>
            </a: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2243579" y="5671201"/>
            <a:ext cx="708895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>
            <a:off x="4001587" y="4483158"/>
            <a:ext cx="7586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/>
              <a:t>Замена формальной  модели на наборы сырых данных и ответы для них. 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3716846" y="5345134"/>
            <a:ext cx="7474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/>
              <a:t>Широкий круг задач, набор ответов на одно воздействие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5494523" y="6086406"/>
            <a:ext cx="259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/>
              <a:t>Может сам учиться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2517763" y="2635041"/>
            <a:ext cx="867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i="1" dirty="0"/>
              <a:t>Классическое стат. решение задачи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509028" y="4742068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(автоматическое выделение признаков)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7328945" y="3839459"/>
            <a:ext cx="4566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(можно выделить признаки, но ни их связи)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5494523" y="2863320"/>
            <a:ext cx="5761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(можно выделить признаки, и их связи с результатом)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8176586" y="6055444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/>
                  <a:t> </a:t>
                </a:r>
                <a:r>
                  <a:rPr lang="ru-RU" i="1" dirty="0"/>
                  <a:t>(Супер ИИ сам учится как учится)</a:t>
                </a:r>
                <a:endParaRPr lang="ru-RU" dirty="0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86" y="6055444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 36"/>
          <p:cNvSpPr/>
          <p:nvPr/>
        </p:nvSpPr>
        <p:spPr>
          <a:xfrm>
            <a:off x="7605930" y="2055920"/>
            <a:ext cx="325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Нечеткий признак регулярный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9612167" y="520416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(</a:t>
            </a:r>
            <a:r>
              <a:rPr lang="ru-RU" i="1" dirty="0" err="1"/>
              <a:t>агентые</a:t>
            </a:r>
            <a:r>
              <a:rPr lang="ru-RU" i="1" dirty="0"/>
              <a:t> системы)</a:t>
            </a:r>
            <a:endParaRPr lang="ru-RU" dirty="0"/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2268455" y="3203939"/>
            <a:ext cx="708895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 rot="16200000">
            <a:off x="1352306" y="4485488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Слабый 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51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Признаки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1925" y="1023720"/>
            <a:ext cx="118872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/>
              <a:t>Признак в машинном обучении</a:t>
            </a:r>
            <a:r>
              <a:rPr lang="ru-RU" sz="2200" dirty="0"/>
              <a:t> — индивидуальное измеримое свойство или характеристика наблюдаемого явления.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Выбор информативных, отличительных и независимых признаков является критическим шагом для эффективных алгоритмов</a:t>
            </a:r>
            <a:r>
              <a:rPr lang="en-US" sz="2200" dirty="0"/>
              <a:t> </a:t>
            </a:r>
            <a:r>
              <a:rPr lang="ru-RU" sz="2200" dirty="0"/>
              <a:t>машинного обучения.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Понятие «признака» связано с объясняющими переменными.</a:t>
            </a:r>
          </a:p>
          <a:p>
            <a:r>
              <a:rPr lang="ru-RU" sz="2200" b="1" dirty="0"/>
              <a:t>Признак должен быть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Регулярным для набора данных,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Отличать одни отличимые в рамках задачи данные от других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Позволять объединить одни объединяемые данные с другими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/>
          </a:p>
          <a:p>
            <a:endParaRPr lang="ru-RU" sz="2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6420535"/>
            <a:ext cx="6829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https://ru.wikipedia.org/wiki/</a:t>
            </a:r>
            <a:r>
              <a:rPr lang="ru-RU" dirty="0">
                <a:hlinkClick r:id="rId4"/>
              </a:rPr>
              <a:t>Признак_(</a:t>
            </a:r>
            <a:r>
              <a:rPr lang="ru-RU" dirty="0" err="1">
                <a:hlinkClick r:id="rId4"/>
              </a:rPr>
              <a:t>машинное_обучение</a:t>
            </a:r>
            <a:r>
              <a:rPr lang="ru-RU" dirty="0">
                <a:hlinkClick r:id="rId4"/>
              </a:rPr>
              <a:t>)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082" y="4101570"/>
            <a:ext cx="4800599" cy="2602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15016" y="3681934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8264441" y="3741413"/>
            <a:ext cx="95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6507" y="4571426"/>
            <a:ext cx="3929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Признак приводит к закономерности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0677236" y="6270884"/>
            <a:ext cx="415637" cy="433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0783699" y="617597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10792192" y="635901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0534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ПОЧЕМУ </a:t>
            </a:r>
            <a:r>
              <a:rPr lang="en-US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DEEP LEARNING?</a:t>
            </a:r>
            <a:endParaRPr lang="ru-RU" sz="3600" b="1" dirty="0">
              <a:solidFill>
                <a:schemeClr val="bg1"/>
              </a:solidFill>
              <a:latin typeface="Montserrat ExtraBold" panose="00000900000000000000" pitchFamily="2" charset="-52"/>
              <a:ea typeface="Montserrat SemiBold"/>
              <a:cs typeface="Montserrat SemiBold"/>
              <a:sym typeface="Roboto Medium"/>
            </a:endParaRPr>
          </a:p>
        </p:txBody>
      </p:sp>
      <p:pic>
        <p:nvPicPr>
          <p:cNvPr id="31" name="Picture 2" descr="Macro image of human eye">
            <a:extLst>
              <a:ext uri="{FF2B5EF4-FFF2-40B4-BE49-F238E27FC236}">
                <a16:creationId xmlns:a16="http://schemas.microsoft.com/office/drawing/2014/main" id="{0D30D630-1490-E24D-95AB-EEE5F521B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7"/>
          <a:stretch/>
        </p:blipFill>
        <p:spPr bwMode="auto">
          <a:xfrm>
            <a:off x="5693435" y="3485269"/>
            <a:ext cx="1821797" cy="11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perfect blue eye macro in a sterile environment and perfect vision in resolution 6k,  concept, the vision of the future and healthy life concept. view precise and straight to the target.">
            <a:extLst>
              <a:ext uri="{FF2B5EF4-FFF2-40B4-BE49-F238E27FC236}">
                <a16:creationId xmlns:a16="http://schemas.microsoft.com/office/drawing/2014/main" id="{CD69AB01-9BBC-124A-A566-8DD96D937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7803567" y="3573658"/>
            <a:ext cx="1811989" cy="89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Close Up On Eyes Of Young Woman With Dyed Hair In Studio">
            <a:extLst>
              <a:ext uri="{FF2B5EF4-FFF2-40B4-BE49-F238E27FC236}">
                <a16:creationId xmlns:a16="http://schemas.microsoft.com/office/drawing/2014/main" id="{4E42CA53-C1E1-7B46-B475-1A2F14615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6" t="23133" r="24201" b="49999"/>
          <a:stretch/>
        </p:blipFill>
        <p:spPr bwMode="auto">
          <a:xfrm>
            <a:off x="8818327" y="4791540"/>
            <a:ext cx="1594458" cy="100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closeup woman">
            <a:extLst>
              <a:ext uri="{FF2B5EF4-FFF2-40B4-BE49-F238E27FC236}">
                <a16:creationId xmlns:a16="http://schemas.microsoft.com/office/drawing/2014/main" id="{6F04F78A-05EA-FA44-BC35-DE94CB4F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0165" r="22349" b="22802"/>
          <a:stretch/>
        </p:blipFill>
        <p:spPr bwMode="auto">
          <a:xfrm>
            <a:off x="7179693" y="4800184"/>
            <a:ext cx="1671102" cy="99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bird perched">
            <a:extLst>
              <a:ext uri="{FF2B5EF4-FFF2-40B4-BE49-F238E27FC236}">
                <a16:creationId xmlns:a16="http://schemas.microsoft.com/office/drawing/2014/main" id="{A691813D-1128-794A-99AC-E5590F952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0" t="50000" r="6014" b="35989"/>
          <a:stretch/>
        </p:blipFill>
        <p:spPr bwMode="auto">
          <a:xfrm>
            <a:off x="5581977" y="4708124"/>
            <a:ext cx="1638634" cy="12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bird perched">
            <a:extLst>
              <a:ext uri="{FF2B5EF4-FFF2-40B4-BE49-F238E27FC236}">
                <a16:creationId xmlns:a16="http://schemas.microsoft.com/office/drawing/2014/main" id="{FC799D50-05C9-534C-B8DC-0DCFC8EA4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15549" r="15591" b="22803"/>
          <a:stretch/>
        </p:blipFill>
        <p:spPr bwMode="auto">
          <a:xfrm>
            <a:off x="8096696" y="2210107"/>
            <a:ext cx="1806106" cy="10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bird perched">
            <a:extLst>
              <a:ext uri="{FF2B5EF4-FFF2-40B4-BE49-F238E27FC236}">
                <a16:creationId xmlns:a16="http://schemas.microsoft.com/office/drawing/2014/main" id="{938CDA22-2AAD-F246-BAA7-5B4F77F24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2" t="25917" r="56586" b="63137"/>
          <a:stretch/>
        </p:blipFill>
        <p:spPr bwMode="auto">
          <a:xfrm>
            <a:off x="6604334" y="2409924"/>
            <a:ext cx="1408176" cy="8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bird perched">
            <a:extLst>
              <a:ext uri="{FF2B5EF4-FFF2-40B4-BE49-F238E27FC236}">
                <a16:creationId xmlns:a16="http://schemas.microsoft.com/office/drawing/2014/main" id="{33EC1C55-EA50-FC40-8D09-89C12914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0" t="18192" r="47333" b="56714"/>
          <a:stretch/>
        </p:blipFill>
        <p:spPr bwMode="auto">
          <a:xfrm>
            <a:off x="9642838" y="3319355"/>
            <a:ext cx="1572630" cy="13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 bwMode="auto">
          <a:xfrm>
            <a:off x="223492" y="1352665"/>
            <a:ext cx="476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При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мер: определение спелости томата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7056402D-257E-4040-AF9F-D1B902C43D31}"/>
              </a:ext>
            </a:extLst>
          </p:cNvPr>
          <p:cNvGrpSpPr/>
          <p:nvPr/>
        </p:nvGrpSpPr>
        <p:grpSpPr>
          <a:xfrm>
            <a:off x="168056" y="2865127"/>
            <a:ext cx="4283631" cy="3092191"/>
            <a:chOff x="219193" y="2225008"/>
            <a:chExt cx="4283631" cy="3092191"/>
          </a:xfrm>
        </p:grpSpPr>
        <p:pic>
          <p:nvPicPr>
            <p:cNvPr id="51" name="Picture 18" descr="cherry tomatoes">
              <a:extLst>
                <a:ext uri="{FF2B5EF4-FFF2-40B4-BE49-F238E27FC236}">
                  <a16:creationId xmlns:a16="http://schemas.microsoft.com/office/drawing/2014/main" id="{A559FBA6-FB9B-E741-870B-75BD7B5D9D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r="5727" b="16136"/>
            <a:stretch/>
          </p:blipFill>
          <p:spPr bwMode="auto">
            <a:xfrm>
              <a:off x="2361008" y="3666785"/>
              <a:ext cx="2141816" cy="162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0" descr="tomatoes garden">
              <a:extLst>
                <a:ext uri="{FF2B5EF4-FFF2-40B4-BE49-F238E27FC236}">
                  <a16:creationId xmlns:a16="http://schemas.microsoft.com/office/drawing/2014/main" id="{39605785-7450-F047-818C-9C8710472E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8" b="25154"/>
            <a:stretch/>
          </p:blipFill>
          <p:spPr bwMode="auto">
            <a:xfrm>
              <a:off x="2295394" y="2225008"/>
              <a:ext cx="2142649" cy="15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2" descr="Tomato isolated on white background">
              <a:extLst>
                <a:ext uri="{FF2B5EF4-FFF2-40B4-BE49-F238E27FC236}">
                  <a16:creationId xmlns:a16="http://schemas.microsoft.com/office/drawing/2014/main" id="{982257C8-F0EA-2447-8D61-61A7CEDBD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t="15077" r="20644" b="18608"/>
            <a:stretch/>
          </p:blipFill>
          <p:spPr bwMode="auto">
            <a:xfrm>
              <a:off x="259542" y="2225008"/>
              <a:ext cx="203418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4" descr="cherry tomatoes">
              <a:extLst>
                <a:ext uri="{FF2B5EF4-FFF2-40B4-BE49-F238E27FC236}">
                  <a16:creationId xmlns:a16="http://schemas.microsoft.com/office/drawing/2014/main" id="{A3C161F2-7B23-894C-A285-EB6B06BF9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3" t="28431" r="35975" b="5244"/>
            <a:stretch/>
          </p:blipFill>
          <p:spPr bwMode="auto">
            <a:xfrm>
              <a:off x="219193" y="3779618"/>
              <a:ext cx="2141815" cy="153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B946487-6A1E-024F-8F1D-B47BE646ADB1}"/>
              </a:ext>
            </a:extLst>
          </p:cNvPr>
          <p:cNvSpPr txBox="1"/>
          <p:nvPr/>
        </p:nvSpPr>
        <p:spPr bwMode="auto">
          <a:xfrm>
            <a:off x="431434" y="5927985"/>
            <a:ext cx="362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/>
              <a:t>https</a:t>
            </a:r>
            <a:r>
              <a:rPr lang="ru-RU" i="1" dirty="0"/>
              <a:t>://</a:t>
            </a:r>
            <a:r>
              <a:rPr lang="ru-RU" i="1" dirty="0" err="1"/>
              <a:t>stocksnap.io</a:t>
            </a:r>
            <a:r>
              <a:rPr lang="ru-RU" i="1" dirty="0"/>
              <a:t>/</a:t>
            </a:r>
            <a:r>
              <a:rPr lang="ru-RU" i="1" dirty="0" err="1"/>
              <a:t>search</a:t>
            </a:r>
            <a:r>
              <a:rPr lang="ru-RU" i="1" dirty="0"/>
              <a:t>/</a:t>
            </a:r>
            <a:r>
              <a:rPr lang="ru-RU" i="1" dirty="0" err="1"/>
              <a:t>tomat</a:t>
            </a:r>
            <a:endParaRPr lang="ru-RU" i="1" dirty="0"/>
          </a:p>
        </p:txBody>
      </p:sp>
      <p:pic>
        <p:nvPicPr>
          <p:cNvPr id="56" name="Picture 26" descr="Close up beautiful brown eyes of a young boy. Wide open brown eyes looking to the camera                             ">
            <a:extLst>
              <a:ext uri="{FF2B5EF4-FFF2-40B4-BE49-F238E27FC236}">
                <a16:creationId xmlns:a16="http://schemas.microsoft.com/office/drawing/2014/main" id="{59057746-D3BE-C74D-B751-3C13E5E0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28022" r="59219" b="26296"/>
          <a:stretch/>
        </p:blipFill>
        <p:spPr bwMode="auto">
          <a:xfrm>
            <a:off x="5314573" y="2266235"/>
            <a:ext cx="1399384" cy="109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96217D6-DFB2-734E-BC9D-29E838C2F274}"/>
              </a:ext>
            </a:extLst>
          </p:cNvPr>
          <p:cNvSpPr txBox="1"/>
          <p:nvPr/>
        </p:nvSpPr>
        <p:spPr bwMode="auto">
          <a:xfrm>
            <a:off x="6132577" y="1211199"/>
            <a:ext cx="476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F2B5E"/>
                </a:solidFill>
                <a:latin typeface="Mont Regular" panose="00000700000000000000" pitchFamily="2" charset="0"/>
              </a:rPr>
              <a:t>При</a:t>
            </a: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мер: определение глаза ребенка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B6A953-1742-F848-A944-DF1336DF03A2}"/>
              </a:ext>
            </a:extLst>
          </p:cNvPr>
          <p:cNvSpPr txBox="1"/>
          <p:nvPr/>
        </p:nvSpPr>
        <p:spPr bwMode="auto">
          <a:xfrm>
            <a:off x="7935396" y="6112651"/>
            <a:ext cx="3785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https://stocksnap.io/search/eye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https://</a:t>
            </a:r>
            <a:r>
              <a:rPr lang="en-US" i="1" dirty="0" err="1"/>
              <a:t>stocksnap.io</a:t>
            </a:r>
            <a:r>
              <a:rPr lang="en-US" i="1" dirty="0"/>
              <a:t>/search/</a:t>
            </a:r>
            <a:r>
              <a:rPr lang="en-US" i="1" dirty="0" err="1"/>
              <a:t>child+eye</a:t>
            </a:r>
            <a:endParaRPr lang="ru-RU" i="1" dirty="0"/>
          </a:p>
        </p:txBody>
      </p:sp>
      <p:pic>
        <p:nvPicPr>
          <p:cNvPr id="18438" name="Picture 6" descr="Free fashion model stock photo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5" t="37795" r="30089" b="47792"/>
          <a:stretch/>
        </p:blipFill>
        <p:spPr bwMode="auto">
          <a:xfrm>
            <a:off x="10412785" y="4636893"/>
            <a:ext cx="1403896" cy="11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Free mother child stock photo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1" t="42206" r="59670" b="52762"/>
          <a:stretch/>
        </p:blipFill>
        <p:spPr bwMode="auto">
          <a:xfrm>
            <a:off x="9828224" y="2232020"/>
            <a:ext cx="1324020" cy="106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99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7;g13e6e8c9f0c_0_14"/>
          <p:cNvSpPr txBox="1"/>
          <p:nvPr/>
        </p:nvSpPr>
        <p:spPr>
          <a:xfrm>
            <a:off x="2087942" y="209116"/>
            <a:ext cx="8763857" cy="56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400" b="0" i="0" u="none" strike="noStrike" cap="none" dirty="0">
                <a:solidFill>
                  <a:schemeClr val="bg1"/>
                </a:solidFill>
                <a:latin typeface="+mn-lt"/>
                <a:ea typeface="Roboto Medium"/>
                <a:cs typeface="Roboto Medium"/>
                <a:sym typeface="Roboto Medium"/>
              </a:rPr>
              <a:t>ИИ Как наслоение терминов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4444" y="1046316"/>
            <a:ext cx="117332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ИИ как работа с выделенными признаками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Нелинейные, но формализуемые модели </a:t>
            </a:r>
            <a:br>
              <a:rPr lang="ru-RU" sz="2400" dirty="0"/>
            </a:br>
            <a:r>
              <a:rPr lang="ru-RU" sz="2400" dirty="0"/>
              <a:t>(напр. нейронные сети, деревья решений, линейная регрессия и др.)</a:t>
            </a:r>
          </a:p>
          <a:p>
            <a:pPr lvl="1"/>
            <a:endParaRPr lang="ru-RU" sz="2400" dirty="0"/>
          </a:p>
          <a:p>
            <a:pPr lvl="1"/>
            <a:r>
              <a:rPr lang="ru-RU" sz="2400" dirty="0"/>
              <a:t>ИИ, выделяющее признаки автоматически –  глубокие нейронные сети.</a:t>
            </a:r>
          </a:p>
          <a:p>
            <a:pPr lvl="1"/>
            <a:endParaRPr lang="ru-RU" sz="2400" dirty="0"/>
          </a:p>
          <a:p>
            <a:pPr lvl="1"/>
            <a:r>
              <a:rPr lang="ru-RU" sz="2400" dirty="0"/>
              <a:t>ИИ, генерирующий ответы на очень больших объемах данных</a:t>
            </a:r>
          </a:p>
          <a:p>
            <a:pPr lvl="1"/>
            <a:r>
              <a:rPr lang="ru-RU" sz="2400" dirty="0"/>
              <a:t> 	ИИ базисный (генеративный ), полу-</a:t>
            </a:r>
            <a:r>
              <a:rPr lang="ru-RU" sz="2400" dirty="0" err="1"/>
              <a:t>котнролируемый</a:t>
            </a:r>
            <a:r>
              <a:rPr lang="ru-RU" sz="2400" dirty="0"/>
              <a:t> и </a:t>
            </a:r>
            <a:r>
              <a:rPr lang="ru-RU" sz="2400" dirty="0" err="1"/>
              <a:t>тд</a:t>
            </a:r>
            <a:r>
              <a:rPr lang="ru-RU" sz="2400" dirty="0"/>
              <a:t> </a:t>
            </a:r>
          </a:p>
          <a:p>
            <a:pPr lvl="1"/>
            <a:endParaRPr lang="ru-RU" sz="2400" dirty="0"/>
          </a:p>
          <a:p>
            <a:pPr lvl="1"/>
            <a:r>
              <a:rPr lang="ru-RU" sz="2400" b="1" dirty="0"/>
              <a:t>Гипотетический этап</a:t>
            </a:r>
            <a:r>
              <a:rPr lang="ru-RU" sz="2400" dirty="0"/>
              <a:t> – </a:t>
            </a:r>
            <a:r>
              <a:rPr lang="en-US" sz="2400" dirty="0"/>
              <a:t>AGI</a:t>
            </a:r>
            <a:r>
              <a:rPr lang="ru-RU" sz="2400" dirty="0"/>
              <a:t>(слабый ИИ прежде копирует только по форме и решает отдельные задачи). 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ru-RU" sz="2400" dirty="0"/>
              <a:t>Общий ИИ</a:t>
            </a:r>
            <a:r>
              <a:rPr lang="ru-RU" sz="2400" b="1" dirty="0"/>
              <a:t> </a:t>
            </a:r>
            <a:r>
              <a:rPr lang="ru-RU" sz="2400" dirty="0"/>
              <a:t>– решает широкий круг задач , решает </a:t>
            </a:r>
            <a:r>
              <a:rPr lang="ru-RU" sz="2400" dirty="0" err="1"/>
              <a:t>мультимодальные</a:t>
            </a:r>
            <a:r>
              <a:rPr lang="ru-RU" sz="2400" dirty="0"/>
              <a:t> задачи и </a:t>
            </a:r>
            <a:r>
              <a:rPr lang="ru-RU" sz="2400" dirty="0" err="1"/>
              <a:t>тд</a:t>
            </a:r>
            <a:r>
              <a:rPr lang="ru-RU" sz="2400" dirty="0"/>
              <a:t>. 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ru-RU" sz="2400" dirty="0"/>
              <a:t>Сильный ИИ – вникает в суть решений.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94117" y="4219575"/>
            <a:ext cx="10071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125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ПРИМЕРЫ РЕШЕНИЙ</a:t>
            </a: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4"/>
          <a:srcRect l="2054" r="3393"/>
          <a:stretch/>
        </p:blipFill>
        <p:spPr>
          <a:xfrm>
            <a:off x="563040" y="4988246"/>
            <a:ext cx="2084787" cy="1802020"/>
          </a:xfrm>
          <a:prstGeom prst="rect">
            <a:avLst/>
          </a:prstGeom>
        </p:spPr>
      </p:pic>
      <p:graphicFrame>
        <p:nvGraphicFramePr>
          <p:cNvPr id="42" name="Объект 41"/>
          <p:cNvGraphicFramePr>
            <a:graphicFrameLocks noChangeAspect="1"/>
          </p:cNvGraphicFramePr>
          <p:nvPr/>
        </p:nvGraphicFramePr>
        <p:xfrm>
          <a:off x="9433378" y="1183937"/>
          <a:ext cx="2324424" cy="184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962557" imgH="3924198" progId="Visio.Drawing.15">
                  <p:embed/>
                </p:oleObj>
              </mc:Choice>
              <mc:Fallback>
                <p:oleObj r:id="rId5" imgW="4962557" imgH="3924198" progId="Visio.Drawing.15">
                  <p:embed/>
                  <p:pic>
                    <p:nvPicPr>
                      <p:cNvPr id="42" name="Объект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3378" y="1183937"/>
                        <a:ext cx="2324424" cy="1846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4B481916-451E-44AF-673B-59527ABFDF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234" t="29682"/>
          <a:stretch/>
        </p:blipFill>
        <p:spPr>
          <a:xfrm>
            <a:off x="6690812" y="1365143"/>
            <a:ext cx="2103625" cy="1825931"/>
          </a:xfrm>
          <a:prstGeom prst="rect">
            <a:avLst/>
          </a:prstGeom>
        </p:spPr>
      </p:pic>
      <p:grpSp>
        <p:nvGrpSpPr>
          <p:cNvPr id="44" name="Группа 43"/>
          <p:cNvGrpSpPr/>
          <p:nvPr/>
        </p:nvGrpSpPr>
        <p:grpSpPr>
          <a:xfrm>
            <a:off x="3538738" y="1327996"/>
            <a:ext cx="2639395" cy="1714085"/>
            <a:chOff x="8601531" y="987316"/>
            <a:chExt cx="3041052" cy="1820579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76D87529-AE1C-C2B5-8EF4-9B0FF80A7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531" y="1995891"/>
              <a:ext cx="1507650" cy="78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>
              <a:extLst>
                <a:ext uri="{FF2B5EF4-FFF2-40B4-BE49-F238E27FC236}">
                  <a16:creationId xmlns:a16="http://schemas.microsoft.com/office/drawing/2014/main" id="{DF7C054A-FDBA-9931-A855-990FB21F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9181" y="1989163"/>
              <a:ext cx="1533402" cy="818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FB1FB472-FD62-2FE2-73F2-66772DD7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800" y="987316"/>
              <a:ext cx="2212645" cy="94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0789D02-C432-4F44-CE84-D3377CD03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847" y="2325139"/>
              <a:ext cx="120179" cy="131829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67273D43-FC98-580D-A0D8-42E18C64D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2017" y="2105454"/>
              <a:ext cx="155112" cy="73364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94F8E98E-EB1C-8426-75B0-A3D3E9308144}"/>
                </a:ext>
              </a:extLst>
            </p:cNvPr>
            <p:cNvSpPr/>
            <p:nvPr/>
          </p:nvSpPr>
          <p:spPr>
            <a:xfrm>
              <a:off x="10875882" y="1992205"/>
              <a:ext cx="280055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a, b</a:t>
              </a:r>
              <a:endParaRPr lang="ru-RU" dirty="0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BAD29332-D6D8-8D2A-EA17-31243458B33D}"/>
                </a:ext>
              </a:extLst>
            </p:cNvPr>
            <p:cNvSpPr/>
            <p:nvPr/>
          </p:nvSpPr>
          <p:spPr>
            <a:xfrm>
              <a:off x="11146820" y="2147778"/>
              <a:ext cx="241773" cy="165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Calibri" panose="020F0502020204030204" pitchFamily="34" charset="0"/>
                  <a:cs typeface="Times New Roman" panose="02020603050405020304" pitchFamily="18" charset="0"/>
                </a:rPr>
                <a:t>OP</a:t>
              </a:r>
              <a:endParaRPr lang="ru-RU" dirty="0"/>
            </a:p>
          </p:txBody>
        </p:sp>
      </p:grpSp>
      <p:sp>
        <p:nvSpPr>
          <p:cNvPr id="56" name="Google Shape;124;g13e6e8c9f0c_0_14"/>
          <p:cNvSpPr txBox="1"/>
          <p:nvPr/>
        </p:nvSpPr>
        <p:spPr>
          <a:xfrm>
            <a:off x="3267017" y="937899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Медицинская диагностика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4;g13e6e8c9f0c_0_14"/>
          <p:cNvSpPr txBox="1"/>
          <p:nvPr/>
        </p:nvSpPr>
        <p:spPr>
          <a:xfrm>
            <a:off x="6408328" y="846175"/>
            <a:ext cx="24973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Ускорение сложных расчетов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4;g13e6e8c9f0c_0_14"/>
          <p:cNvSpPr txBox="1"/>
          <p:nvPr/>
        </p:nvSpPr>
        <p:spPr>
          <a:xfrm>
            <a:off x="19206" y="94152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Генерация контента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4;g13e6e8c9f0c_0_14"/>
          <p:cNvSpPr txBox="1"/>
          <p:nvPr/>
        </p:nvSpPr>
        <p:spPr>
          <a:xfrm>
            <a:off x="8883757" y="782903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/>
              <a:t>Индустриальная автоматизация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75" name="Picture 67" descr="Робототехника на пищевых производствах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21" y="3572679"/>
            <a:ext cx="2666552" cy="124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24;g13e6e8c9f0c_0_14"/>
          <p:cNvSpPr txBox="1"/>
          <p:nvPr/>
        </p:nvSpPr>
        <p:spPr>
          <a:xfrm>
            <a:off x="3688340" y="3178800"/>
            <a:ext cx="196621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/>
              <a:t>Робототехника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2"/>
          <a:srcRect t="10569" r="25500" b="11211"/>
          <a:stretch/>
        </p:blipFill>
        <p:spPr>
          <a:xfrm>
            <a:off x="129080" y="1272170"/>
            <a:ext cx="2723082" cy="16623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6914" y="5399510"/>
            <a:ext cx="2487058" cy="1348703"/>
          </a:xfrm>
          <a:prstGeom prst="rect">
            <a:avLst/>
          </a:prstGeom>
        </p:spPr>
      </p:pic>
      <p:sp>
        <p:nvSpPr>
          <p:cNvPr id="28" name="Google Shape;124;g13e6e8c9f0c_0_14"/>
          <p:cNvSpPr txBox="1"/>
          <p:nvPr/>
        </p:nvSpPr>
        <p:spPr>
          <a:xfrm>
            <a:off x="6761981" y="5036927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>
                <a:sym typeface="Arial"/>
              </a:rPr>
              <a:t>Синтез белков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77" name="Picture 69" descr="Picture backgroun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174" y="3649101"/>
            <a:ext cx="2071399" cy="11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124;g13e6e8c9f0c_0_14"/>
          <p:cNvSpPr txBox="1"/>
          <p:nvPr/>
        </p:nvSpPr>
        <p:spPr>
          <a:xfrm>
            <a:off x="6745160" y="3187956"/>
            <a:ext cx="185492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>
                <a:sym typeface="Arial"/>
              </a:rPr>
              <a:t>Автопилот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87" name="Picture 79" descr="Google DeepMind и Blizzard превратят StarCraft 2 в среду для изучения ИИ /  Хабр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r="8724"/>
          <a:stretch/>
        </p:blipFill>
        <p:spPr bwMode="auto">
          <a:xfrm>
            <a:off x="3579001" y="5235515"/>
            <a:ext cx="2512350" cy="15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24;g13e6e8c9f0c_0_14"/>
          <p:cNvSpPr txBox="1"/>
          <p:nvPr/>
        </p:nvSpPr>
        <p:spPr>
          <a:xfrm>
            <a:off x="3639662" y="4757429"/>
            <a:ext cx="179008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b="1" dirty="0">
                <a:sym typeface="Arial"/>
              </a:rPr>
              <a:t>ИИ в </a:t>
            </a:r>
            <a:r>
              <a:rPr lang="en-US" b="1" dirty="0">
                <a:sym typeface="Arial"/>
              </a:rPr>
              <a:t>game dev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5770" y="3191074"/>
            <a:ext cx="11901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H="1">
            <a:off x="3256212" y="1173421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>
            <a:off x="6332473" y="1215491"/>
            <a:ext cx="28078" cy="551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124;g13e6e8c9f0c_0_14"/>
          <p:cNvSpPr txBox="1"/>
          <p:nvPr/>
        </p:nvSpPr>
        <p:spPr>
          <a:xfrm>
            <a:off x="1376082" y="255610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Нейро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129080" y="4871097"/>
            <a:ext cx="11807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7" descr="Охлаждение ЦОД (центров обработки данных) - TopClimat.ru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463" y="5481823"/>
            <a:ext cx="2788399" cy="12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124;g13e6e8c9f0c_0_14"/>
          <p:cNvSpPr txBox="1"/>
          <p:nvPr/>
        </p:nvSpPr>
        <p:spPr>
          <a:xfrm>
            <a:off x="9231573" y="4785284"/>
            <a:ext cx="3000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Управление сложными техническими объектами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 flipH="1">
            <a:off x="8943436" y="941520"/>
            <a:ext cx="30233" cy="5942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25;g13e6e8c9f0c_0_14"/>
          <p:cNvSpPr txBox="1"/>
          <p:nvPr/>
        </p:nvSpPr>
        <p:spPr>
          <a:xfrm>
            <a:off x="554910" y="496655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en-US" dirty="0"/>
              <a:t>https://shedevrum.ai/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94" name="Picture 86" descr="How to Deploy Real-Time Text-to-Speech Applications on GPUs Using TensorRT  | NVIDIA Technical Blo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t="24354" r="8375" b="15409"/>
          <a:stretch/>
        </p:blipFill>
        <p:spPr bwMode="auto">
          <a:xfrm>
            <a:off x="366006" y="3741570"/>
            <a:ext cx="2688181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124;g13e6e8c9f0c_0_14"/>
          <p:cNvSpPr txBox="1"/>
          <p:nvPr/>
        </p:nvSpPr>
        <p:spPr>
          <a:xfrm>
            <a:off x="208029" y="333644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to text, music generation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37590" y="3633132"/>
            <a:ext cx="2115999" cy="1097064"/>
          </a:xfrm>
          <a:prstGeom prst="rect">
            <a:avLst/>
          </a:prstGeom>
        </p:spPr>
      </p:pic>
      <p:sp>
        <p:nvSpPr>
          <p:cNvPr id="47" name="Google Shape;124;g13e6e8c9f0c_0_14"/>
          <p:cNvSpPr txBox="1"/>
          <p:nvPr/>
        </p:nvSpPr>
        <p:spPr>
          <a:xfrm>
            <a:off x="8958552" y="3183194"/>
            <a:ext cx="34321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sym typeface="Arial"/>
              </a:rPr>
              <a:t>Работа в процессоре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885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НЕЙРОННЫЕ СЕТИ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4797F4-85DB-4F20-B2DA-F21944A48202}"/>
              </a:ext>
            </a:extLst>
          </p:cNvPr>
          <p:cNvSpPr txBox="1"/>
          <p:nvPr/>
        </p:nvSpPr>
        <p:spPr>
          <a:xfrm>
            <a:off x="11249392" y="2051309"/>
            <a:ext cx="3492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F0B60-1884-4B76-92E7-D86F7C6004D6}"/>
              </a:ext>
            </a:extLst>
          </p:cNvPr>
          <p:cNvSpPr txBox="1"/>
          <p:nvPr/>
        </p:nvSpPr>
        <p:spPr>
          <a:xfrm>
            <a:off x="8956196" y="3954662"/>
            <a:ext cx="29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2471337-ABAD-41E2-8347-D7D229120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814" y="1335307"/>
            <a:ext cx="694395" cy="6186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5E6523F-36DC-451E-B3A6-D4C7F5942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782" y="2052395"/>
            <a:ext cx="725171" cy="5955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BCB0AAA-E44C-4546-8C59-D54C25E42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037" y="2846973"/>
            <a:ext cx="701916" cy="5734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F37B8AB-302B-4D86-8570-6904BD00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9948" y="3491094"/>
            <a:ext cx="704224" cy="6503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FB5553C-67B6-44C8-A795-E281BB92C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371" y="4463866"/>
            <a:ext cx="704224" cy="5753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EF432A4-9076-4168-AD75-FBD0376A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598" y="5139329"/>
            <a:ext cx="692720" cy="6186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D9DAB83-EC02-41BC-ACE9-C8B3095C3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77" y="5856417"/>
            <a:ext cx="725171" cy="5955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6FF3002-8C1F-413B-91BD-4FE84DC87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8838" y="5837135"/>
            <a:ext cx="400916" cy="348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5047" y="3029328"/>
            <a:ext cx="414574" cy="370224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791" y="3505589"/>
            <a:ext cx="414574" cy="37022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823" y="3976267"/>
            <a:ext cx="399664" cy="35876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0167" y="4372004"/>
            <a:ext cx="390423" cy="34885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31265" y="2052965"/>
            <a:ext cx="393874" cy="363721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614898" y="1535323"/>
            <a:ext cx="400916" cy="37022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8112F4C-596F-4766-A55B-F8A1DBA11B4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66515" t="26135" r="27589" b="41040"/>
          <a:stretch/>
        </p:blipFill>
        <p:spPr>
          <a:xfrm>
            <a:off x="9675333" y="1888628"/>
            <a:ext cx="1487183" cy="4213787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B3BBEE2-22AB-463E-8654-527242AE9C5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59119" t="23891" r="36641" b="38011"/>
          <a:stretch/>
        </p:blipFill>
        <p:spPr>
          <a:xfrm>
            <a:off x="7437896" y="1600197"/>
            <a:ext cx="1061035" cy="485128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7B4ECA2-B77E-4642-821A-A0727ACDACD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38496" t="20420" r="47968" b="36348"/>
          <a:stretch/>
        </p:blipFill>
        <p:spPr>
          <a:xfrm>
            <a:off x="2942084" y="1023720"/>
            <a:ext cx="3489238" cy="567163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89F611-7B4C-4451-96F9-1B90D44149D8}"/>
              </a:ext>
            </a:extLst>
          </p:cNvPr>
          <p:cNvSpPr txBox="1"/>
          <p:nvPr/>
        </p:nvSpPr>
        <p:spPr>
          <a:xfrm>
            <a:off x="6691080" y="2368341"/>
            <a:ext cx="29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8C33CF-29E0-41EC-A5C9-C9F06A17E62E}"/>
              </a:ext>
            </a:extLst>
          </p:cNvPr>
          <p:cNvSpPr txBox="1"/>
          <p:nvPr/>
        </p:nvSpPr>
        <p:spPr>
          <a:xfrm>
            <a:off x="6692505" y="5139618"/>
            <a:ext cx="290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…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471E767-8A5A-48D4-BFA0-5DB484CA6EF2}"/>
              </a:ext>
            </a:extLst>
          </p:cNvPr>
          <p:cNvSpPr/>
          <p:nvPr/>
        </p:nvSpPr>
        <p:spPr>
          <a:xfrm>
            <a:off x="5808563" y="3177922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BB68A6DB-D954-4F58-9580-2852A8ECEB16}"/>
              </a:ext>
            </a:extLst>
          </p:cNvPr>
          <p:cNvSpPr/>
          <p:nvPr/>
        </p:nvSpPr>
        <p:spPr>
          <a:xfrm>
            <a:off x="5795373" y="3551415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DD639125-701D-4E50-824C-FF904A1FF8A2}"/>
              </a:ext>
            </a:extLst>
          </p:cNvPr>
          <p:cNvSpPr/>
          <p:nvPr/>
        </p:nvSpPr>
        <p:spPr>
          <a:xfrm>
            <a:off x="5831843" y="3878334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5820912" y="4200084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308" y="3080318"/>
            <a:ext cx="414574" cy="370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6052" y="3556579"/>
            <a:ext cx="414574" cy="370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5394" y="4029222"/>
            <a:ext cx="399664" cy="3587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674" y="4534039"/>
            <a:ext cx="390423" cy="348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17433" y="2103955"/>
            <a:ext cx="393874" cy="363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602947" y="1585749"/>
            <a:ext cx="400916" cy="3702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73" name="Овал 72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10967645" y="4803098"/>
            <a:ext cx="213495" cy="23613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1692421" y="2964604"/>
            <a:ext cx="620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784</a:t>
            </a:r>
            <a:endParaRPr lang="ru-RU" sz="2800" dirty="0"/>
          </a:p>
        </p:txBody>
      </p:sp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646660" y="1913799"/>
            <a:ext cx="2064208" cy="2092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2078853" y="2528795"/>
            <a:ext cx="29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646659" y="3869797"/>
            <a:ext cx="2064208" cy="209210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646659" y="5628893"/>
            <a:ext cx="2064208" cy="209210"/>
          </a:xfrm>
          <a:prstGeom prst="rect">
            <a:avLst/>
          </a:prstGeom>
        </p:spPr>
      </p:pic>
      <p:graphicFrame>
        <p:nvGraphicFramePr>
          <p:cNvPr id="79" name="Таблица 78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16185"/>
              </p:ext>
            </p:extLst>
          </p:nvPr>
        </p:nvGraphicFramePr>
        <p:xfrm>
          <a:off x="350894" y="2562155"/>
          <a:ext cx="1945560" cy="2338090"/>
        </p:xfrm>
        <a:graphic>
          <a:graphicData uri="http://schemas.openxmlformats.org/drawingml/2006/table">
            <a:tbl>
              <a:tblPr/>
              <a:tblGrid>
                <a:gridCol w="194556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194556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23380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411" marR="6411" marT="64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cxnSp>
        <p:nvCxnSpPr>
          <p:cNvPr id="81" name="Прямая соединительная линия 80"/>
          <p:cNvCxnSpPr/>
          <p:nvPr/>
        </p:nvCxnSpPr>
        <p:spPr>
          <a:xfrm>
            <a:off x="1293955" y="5013797"/>
            <a:ext cx="758750" cy="129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/>
          <p:nvPr/>
        </p:nvCxnSpPr>
        <p:spPr>
          <a:xfrm flipV="1">
            <a:off x="1525710" y="1265503"/>
            <a:ext cx="894921" cy="1020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3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ГЛУБОКОЕ ОБУЧЕНИЕ НС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CFCA085-141C-953E-C479-8F2EA912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923111"/>
            <a:ext cx="9524999" cy="365996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42CFD2F-2D52-89BE-B8E2-91FB9902677B}"/>
              </a:ext>
            </a:extLst>
          </p:cNvPr>
          <p:cNvSpPr txBox="1"/>
          <p:nvPr/>
        </p:nvSpPr>
        <p:spPr>
          <a:xfrm>
            <a:off x="831851" y="4509781"/>
            <a:ext cx="105283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/>
              <a:t>Главной особенностью глубоких нейронных сетей является возможность автоматического выделения признаков.</a:t>
            </a:r>
          </a:p>
          <a:p>
            <a:pPr algn="ctr">
              <a:defRPr/>
            </a:pPr>
            <a:endParaRPr lang="en-US" sz="2800" dirty="0"/>
          </a:p>
          <a:p>
            <a:pPr lvl="1" algn="ctr">
              <a:defRPr/>
            </a:pPr>
            <a:r>
              <a:rPr lang="ru-RU" sz="2000" dirty="0"/>
              <a:t>Это особенно важно в тех случаях, когда признаки не формализованы или для решения задачи требуется слишком много признаков, находящихся в сложных взаимоотношениях</a:t>
            </a:r>
            <a:r>
              <a:rPr lang="en-US" sz="200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0321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1999480" y="199944"/>
            <a:ext cx="370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Лидерские позиции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0"/>
          <p:cNvSpPr/>
          <p:nvPr/>
        </p:nvSpPr>
        <p:spPr>
          <a:xfrm>
            <a:off x="492100" y="923100"/>
            <a:ext cx="11700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Уральский федеральный университет – один из ведущих</a:t>
            </a:r>
            <a:br>
              <a:rPr lang="ru-RU" sz="25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5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и крупнейших вузов страны</a:t>
            </a:r>
            <a:endParaRPr sz="25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40"/>
          <p:cNvGrpSpPr/>
          <p:nvPr/>
        </p:nvGrpSpPr>
        <p:grpSpPr>
          <a:xfrm>
            <a:off x="376857" y="3418866"/>
            <a:ext cx="5410175" cy="1319567"/>
            <a:chOff x="171200" y="1456776"/>
            <a:chExt cx="3795900" cy="989700"/>
          </a:xfrm>
        </p:grpSpPr>
        <p:sp>
          <p:nvSpPr>
            <p:cNvPr id="234" name="Google Shape;234;p40"/>
            <p:cNvSpPr/>
            <p:nvPr/>
          </p:nvSpPr>
          <p:spPr>
            <a:xfrm>
              <a:off x="171200" y="1456776"/>
              <a:ext cx="3795900" cy="989700"/>
            </a:xfrm>
            <a:prstGeom prst="roundRect">
              <a:avLst>
                <a:gd name="adj" fmla="val 50000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0"/>
            <p:cNvSpPr txBox="1"/>
            <p:nvPr/>
          </p:nvSpPr>
          <p:spPr>
            <a:xfrm>
              <a:off x="1740357" y="1565358"/>
              <a:ext cx="2196577" cy="7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ru-RU" sz="1600" dirty="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по востребованности выпускников российских вузов  в рейтинге RAEX  «100 лучших вузов России»</a:t>
              </a:r>
              <a:endParaRPr sz="1600" i="0" u="none" strike="noStrike" cap="none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6" name="Google Shape;236;p40"/>
            <p:cNvSpPr txBox="1"/>
            <p:nvPr/>
          </p:nvSpPr>
          <p:spPr>
            <a:xfrm>
              <a:off x="796626" y="1739961"/>
              <a:ext cx="105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700">
                  <a:solidFill>
                    <a:srgbClr val="FFFFFF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rPr>
                <a:t>МЕСТО</a:t>
              </a:r>
              <a:endParaRPr sz="2700" b="0" i="0" u="none" strike="noStrike" cap="non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endParaRPr>
            </a:p>
          </p:txBody>
        </p:sp>
        <p:sp>
          <p:nvSpPr>
            <p:cNvPr id="237" name="Google Shape;237;p40"/>
            <p:cNvSpPr txBox="1"/>
            <p:nvPr/>
          </p:nvSpPr>
          <p:spPr>
            <a:xfrm>
              <a:off x="472561" y="1739954"/>
              <a:ext cx="602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90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8</a:t>
              </a:r>
              <a:endParaRPr sz="2900" b="0" i="0" u="none" strike="noStrike" cap="non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</p:grpSp>
      <p:grpSp>
        <p:nvGrpSpPr>
          <p:cNvPr id="238" name="Google Shape;238;p40"/>
          <p:cNvGrpSpPr/>
          <p:nvPr/>
        </p:nvGrpSpPr>
        <p:grpSpPr>
          <a:xfrm>
            <a:off x="336635" y="1741222"/>
            <a:ext cx="5365097" cy="1536362"/>
            <a:chOff x="171200" y="1365419"/>
            <a:chExt cx="3795900" cy="1152300"/>
          </a:xfrm>
        </p:grpSpPr>
        <p:sp>
          <p:nvSpPr>
            <p:cNvPr id="239" name="Google Shape;239;p40"/>
            <p:cNvSpPr/>
            <p:nvPr/>
          </p:nvSpPr>
          <p:spPr>
            <a:xfrm>
              <a:off x="171200" y="1456776"/>
              <a:ext cx="3795900" cy="989700"/>
            </a:xfrm>
            <a:prstGeom prst="roundRect">
              <a:avLst>
                <a:gd name="adj" fmla="val 50000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0"/>
            <p:cNvSpPr txBox="1"/>
            <p:nvPr/>
          </p:nvSpPr>
          <p:spPr>
            <a:xfrm>
              <a:off x="1730000" y="1365419"/>
              <a:ext cx="2237100" cy="11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ru-RU" sz="1200" dirty="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в рейтинге лучших вузов в области ИИ по версии Альянса в Сфере ИИ (Рейтинг B+) единственный ВУЗ с таким рейтингом за пределами Москвы и Питера</a:t>
              </a:r>
              <a:endParaRPr sz="12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1" name="Google Shape;241;p40"/>
            <p:cNvSpPr txBox="1"/>
            <p:nvPr/>
          </p:nvSpPr>
          <p:spPr>
            <a:xfrm>
              <a:off x="811627" y="1739680"/>
              <a:ext cx="105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700">
                  <a:solidFill>
                    <a:srgbClr val="FFFFFF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rPr>
                <a:t>МЕСТО</a:t>
              </a:r>
              <a:endParaRPr sz="2700" b="0" i="0" u="none" strike="noStrike" cap="none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endParaRPr>
            </a:p>
          </p:txBody>
        </p:sp>
        <p:sp>
          <p:nvSpPr>
            <p:cNvPr id="242" name="Google Shape;242;p40"/>
            <p:cNvSpPr txBox="1"/>
            <p:nvPr/>
          </p:nvSpPr>
          <p:spPr>
            <a:xfrm>
              <a:off x="522756" y="1739654"/>
              <a:ext cx="602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90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7</a:t>
              </a:r>
              <a:endParaRPr sz="2900" b="0" i="0" u="none" strike="noStrike" cap="non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</p:grpSp>
      <p:grpSp>
        <p:nvGrpSpPr>
          <p:cNvPr id="243" name="Google Shape;243;p40"/>
          <p:cNvGrpSpPr/>
          <p:nvPr/>
        </p:nvGrpSpPr>
        <p:grpSpPr>
          <a:xfrm>
            <a:off x="6185368" y="1820436"/>
            <a:ext cx="5498600" cy="1319567"/>
            <a:chOff x="171200" y="1456776"/>
            <a:chExt cx="3795900" cy="989700"/>
          </a:xfrm>
        </p:grpSpPr>
        <p:sp>
          <p:nvSpPr>
            <p:cNvPr id="244" name="Google Shape;244;p40"/>
            <p:cNvSpPr/>
            <p:nvPr/>
          </p:nvSpPr>
          <p:spPr>
            <a:xfrm>
              <a:off x="171200" y="1456776"/>
              <a:ext cx="3795900" cy="989700"/>
            </a:xfrm>
            <a:prstGeom prst="roundRect">
              <a:avLst>
                <a:gd name="adj" fmla="val 50000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0"/>
            <p:cNvSpPr txBox="1"/>
            <p:nvPr/>
          </p:nvSpPr>
          <p:spPr>
            <a:xfrm>
              <a:off x="2032839" y="1565350"/>
              <a:ext cx="1774500" cy="7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ru-RU" sz="1500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в рейтинге 100 лучших вузов по версии Forbes</a:t>
              </a:r>
              <a:endParaRPr sz="15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6" name="Google Shape;246;p40"/>
            <p:cNvSpPr txBox="1"/>
            <p:nvPr/>
          </p:nvSpPr>
          <p:spPr>
            <a:xfrm>
              <a:off x="999362" y="1765227"/>
              <a:ext cx="105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700" dirty="0">
                  <a:solidFill>
                    <a:srgbClr val="FFFFFF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rPr>
                <a:t>МЕСТО</a:t>
              </a:r>
              <a:endParaRPr sz="2700" b="0" i="0" u="none" strike="noStrike" cap="none" dirty="0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endParaRPr>
            </a:p>
          </p:txBody>
        </p:sp>
        <p:sp>
          <p:nvSpPr>
            <p:cNvPr id="247" name="Google Shape;247;p40"/>
            <p:cNvSpPr txBox="1"/>
            <p:nvPr/>
          </p:nvSpPr>
          <p:spPr>
            <a:xfrm>
              <a:off x="586677" y="1771633"/>
              <a:ext cx="602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90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10</a:t>
              </a:r>
              <a:endParaRPr sz="2900" b="0" i="0" u="none" strike="noStrike" cap="none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</p:grpSp>
      <p:grpSp>
        <p:nvGrpSpPr>
          <p:cNvPr id="248" name="Google Shape;248;p40"/>
          <p:cNvGrpSpPr/>
          <p:nvPr/>
        </p:nvGrpSpPr>
        <p:grpSpPr>
          <a:xfrm>
            <a:off x="6185367" y="3314811"/>
            <a:ext cx="5498609" cy="1319567"/>
            <a:chOff x="171200" y="1456776"/>
            <a:chExt cx="3795900" cy="989700"/>
          </a:xfrm>
        </p:grpSpPr>
        <p:sp>
          <p:nvSpPr>
            <p:cNvPr id="249" name="Google Shape;249;p40"/>
            <p:cNvSpPr/>
            <p:nvPr/>
          </p:nvSpPr>
          <p:spPr>
            <a:xfrm>
              <a:off x="171200" y="1456776"/>
              <a:ext cx="3795900" cy="989700"/>
            </a:xfrm>
            <a:prstGeom prst="roundRect">
              <a:avLst>
                <a:gd name="adj" fmla="val 50000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0"/>
            <p:cNvSpPr txBox="1"/>
            <p:nvPr/>
          </p:nvSpPr>
          <p:spPr>
            <a:xfrm>
              <a:off x="2061358" y="1649249"/>
              <a:ext cx="1774500" cy="7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ru-RU" sz="1500" dirty="0">
                  <a:solidFill>
                    <a:schemeClr val="lt1"/>
                  </a:solidFill>
                </a:rPr>
                <a:t>в </a:t>
              </a:r>
              <a:r>
                <a:rPr lang="ru-RU" sz="1500" b="1" dirty="0">
                  <a:solidFill>
                    <a:schemeClr val="lt1"/>
                  </a:solidFill>
                </a:rPr>
                <a:t>рейтинге лучших университетов </a:t>
              </a:r>
              <a:r>
                <a:rPr lang="ru-RU" sz="1500" dirty="0">
                  <a:solidFill>
                    <a:schemeClr val="lt1"/>
                  </a:solidFill>
                </a:rPr>
                <a:t>России от hh.ru – всего в списке 400 вузов</a:t>
              </a:r>
              <a:endParaRPr sz="1500" dirty="0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1" name="Google Shape;251;p40"/>
            <p:cNvSpPr txBox="1"/>
            <p:nvPr/>
          </p:nvSpPr>
          <p:spPr>
            <a:xfrm>
              <a:off x="1011948" y="1771642"/>
              <a:ext cx="1057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700" dirty="0">
                  <a:solidFill>
                    <a:srgbClr val="FFFFFF"/>
                  </a:solidFill>
                  <a:latin typeface="Fira Sans Condensed SemiBold"/>
                  <a:ea typeface="Fira Sans Condensed SemiBold"/>
                  <a:cs typeface="Fira Sans Condensed SemiBold"/>
                  <a:sym typeface="Fira Sans Condensed SemiBold"/>
                </a:rPr>
                <a:t>МЕСТО</a:t>
              </a:r>
              <a:endParaRPr sz="2700" b="0" i="0" u="none" strike="noStrike" cap="none" dirty="0">
                <a:solidFill>
                  <a:srgbClr val="FFFFFF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endParaRPr>
            </a:p>
          </p:txBody>
        </p:sp>
        <p:sp>
          <p:nvSpPr>
            <p:cNvPr id="252" name="Google Shape;252;p40"/>
            <p:cNvSpPr txBox="1"/>
            <p:nvPr/>
          </p:nvSpPr>
          <p:spPr>
            <a:xfrm>
              <a:off x="632603" y="1771642"/>
              <a:ext cx="602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ru-RU" sz="2900" dirty="0">
                  <a:solidFill>
                    <a:srgbClr val="FFFFFF"/>
                  </a:solidFill>
                  <a:latin typeface="Fira Sans Condensed ExtraBold"/>
                  <a:ea typeface="Fira Sans Condensed ExtraBold"/>
                  <a:cs typeface="Fira Sans Condensed ExtraBold"/>
                  <a:sym typeface="Fira Sans Condensed ExtraBold"/>
                </a:rPr>
                <a:t>13</a:t>
              </a:r>
              <a:endParaRPr sz="2900" b="0" i="0" u="none" strike="noStrike" cap="none" dirty="0">
                <a:solidFill>
                  <a:srgbClr val="FFFFFF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endParaRPr>
            </a:p>
          </p:txBody>
        </p:sp>
      </p:grpSp>
      <p:sp>
        <p:nvSpPr>
          <p:cNvPr id="253" name="Google Shape;253;p40"/>
          <p:cNvSpPr/>
          <p:nvPr/>
        </p:nvSpPr>
        <p:spPr>
          <a:xfrm>
            <a:off x="336633" y="4957933"/>
            <a:ext cx="5450400" cy="878400"/>
          </a:xfrm>
          <a:prstGeom prst="frame">
            <a:avLst>
              <a:gd name="adj1" fmla="val 2900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336633" y="4908933"/>
            <a:ext cx="5367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ru-RU" sz="1900" i="1">
                <a:solidFill>
                  <a:schemeClr val="dk1"/>
                </a:solidFill>
              </a:rPr>
              <a:t>С</a:t>
            </a:r>
            <a:r>
              <a:rPr lang="ru-RU" sz="1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уммарный набор в вуз порядка 15000 в год из них 10000 бюджетных мест</a:t>
            </a:r>
            <a:endParaRPr sz="17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6185367" y="4809167"/>
            <a:ext cx="5850300" cy="15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ru-RU" sz="1900" b="1" i="1" u="sng">
                <a:solidFill>
                  <a:schemeClr val="dk1"/>
                </a:solidFill>
              </a:rPr>
              <a:t>С</a:t>
            </a:r>
            <a:r>
              <a:rPr lang="ru-RU" sz="1900" b="1" i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уммарно</a:t>
            </a:r>
            <a:r>
              <a:rPr lang="ru-RU" sz="1900" i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около 500 студентов обучается в магистратурах, связанных с ИИ </a:t>
            </a:r>
            <a:endParaRPr sz="1900" i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ru-RU" sz="1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половины из них на контрактной основе</a:t>
            </a:r>
            <a:endParaRPr sz="19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программ в области ИИ</a:t>
            </a:r>
            <a:endParaRPr sz="1900"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6185375" y="4880126"/>
            <a:ext cx="5634300" cy="1486500"/>
          </a:xfrm>
          <a:prstGeom prst="frame">
            <a:avLst>
              <a:gd name="adj1" fmla="val 1942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50" y="2215063"/>
            <a:ext cx="637638" cy="6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88" y="3775438"/>
            <a:ext cx="637638" cy="6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737" y="2193800"/>
            <a:ext cx="637638" cy="6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589" y="3671394"/>
            <a:ext cx="637638" cy="6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843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8342384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АРХИТЕКТУРЫ ИИ</a:t>
            </a: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6EC24D3A-B4BD-C764-4019-8ECB4B8B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65"/>
          <a:stretch/>
        </p:blipFill>
        <p:spPr bwMode="auto">
          <a:xfrm>
            <a:off x="0" y="923111"/>
            <a:ext cx="6395754" cy="53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45BCC934-6A7F-D8E4-D9C2-4DA458ACC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5"/>
          <a:stretch/>
        </p:blipFill>
        <p:spPr bwMode="auto">
          <a:xfrm>
            <a:off x="6373525" y="1225155"/>
            <a:ext cx="5818475" cy="50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84B3957-3B20-BA20-F707-ADEBE1E49F54}"/>
              </a:ext>
            </a:extLst>
          </p:cNvPr>
          <p:cNvSpPr txBox="1"/>
          <p:nvPr/>
        </p:nvSpPr>
        <p:spPr>
          <a:xfrm>
            <a:off x="2561700" y="643606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www.asimovinstitute.org</a:t>
            </a:r>
            <a:r>
              <a:rPr lang="ru-RU" dirty="0"/>
              <a:t>/</a:t>
            </a:r>
            <a:r>
              <a:rPr lang="ru-RU" dirty="0" err="1"/>
              <a:t>neural-network-zoo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17928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2072632" y="250260"/>
            <a:ext cx="942086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</a:pPr>
            <a:r>
              <a:rPr lang="ru-RU" sz="3600" b="1" dirty="0">
                <a:solidFill>
                  <a:schemeClr val="bg1"/>
                </a:solidFill>
                <a:latin typeface="Montserrat ExtraBold" panose="00000900000000000000" pitchFamily="2" charset="-52"/>
                <a:ea typeface="Montserrat SemiBold"/>
                <a:cs typeface="Montserrat SemiBold"/>
                <a:sym typeface="Roboto Medium"/>
              </a:rPr>
              <a:t>ИИ ПРОЕКТ И ТЕХНИЧЕСКИЙ ДОЛГ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A804C-0A63-5235-2C31-BF11EE855F09}"/>
              </a:ext>
            </a:extLst>
          </p:cNvPr>
          <p:cNvSpPr txBox="1"/>
          <p:nvPr/>
        </p:nvSpPr>
        <p:spPr>
          <a:xfrm>
            <a:off x="593332" y="6233556"/>
            <a:ext cx="11156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  <a:ea typeface="Montserrat"/>
                <a:cs typeface="Montserrat"/>
                <a:sym typeface="Montserrat"/>
              </a:rPr>
              <a:t>D. Sculley et al. </a:t>
            </a:r>
            <a:r>
              <a:rPr lang="en" b="1" dirty="0">
                <a:latin typeface="+mj-lt"/>
                <a:ea typeface="Montserrat"/>
                <a:cs typeface="Montserrat"/>
                <a:sym typeface="Montserrat"/>
              </a:rPr>
              <a:t>Hidden technical debt in Machine learning systems</a:t>
            </a:r>
            <a:r>
              <a:rPr lang="en" dirty="0">
                <a:latin typeface="+mj-lt"/>
                <a:ea typeface="Montserrat"/>
                <a:cs typeface="Montserrat"/>
                <a:sym typeface="Montserrat"/>
              </a:rPr>
              <a:t>. In Proceedings of the 28th International Conference on Neural Information Processing Systems - Volume 2 (NIPS'15)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49F1E7-DF04-06CA-F02F-80BFF402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9" y="1683946"/>
            <a:ext cx="9847965" cy="3783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7675" y="1041973"/>
            <a:ext cx="1003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Помимо создания модели машинного обучения необходимо создать набор сервисов и настроить поток данных чтобы модель работала</a:t>
            </a:r>
          </a:p>
          <a:p>
            <a:pPr algn="ctr"/>
            <a:endParaRPr lang="ru-RU" sz="2000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076700" y="1778000"/>
            <a:ext cx="670791" cy="20488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661730" y="5917837"/>
            <a:ext cx="10181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https://developers.google.com/machine-learning/crash-course/production-ml-systems?hl=ru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367619" y="3716716"/>
            <a:ext cx="26175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2124"/>
                </a:solidFill>
                <a:latin typeface="+mn-lt"/>
              </a:rPr>
              <a:t>Блок </a:t>
            </a:r>
            <a:r>
              <a:rPr lang="en-US" dirty="0">
                <a:solidFill>
                  <a:srgbClr val="202124"/>
                </a:solidFill>
                <a:latin typeface="+mn-lt"/>
              </a:rPr>
              <a:t>ML </a:t>
            </a:r>
            <a:r>
              <a:rPr lang="ru-RU" dirty="0">
                <a:solidFill>
                  <a:srgbClr val="202124"/>
                </a:solidFill>
                <a:latin typeface="+mn-lt"/>
              </a:rPr>
              <a:t>представляет только 5-10% от всего кода всей производственной системы ML.</a:t>
            </a:r>
            <a:endParaRPr lang="ru-RU" dirty="0">
              <a:latin typeface="+mn-lt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33007" y="4633661"/>
            <a:ext cx="2617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Многие компоненты </a:t>
            </a:r>
          </a:p>
          <a:p>
            <a:r>
              <a:rPr lang="ru-RU" sz="1800" dirty="0">
                <a:solidFill>
                  <a:srgbClr val="202124"/>
                </a:solidFill>
                <a:latin typeface="+mn-lt"/>
              </a:rPr>
              <a:t>можно использовать повторно.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14:cNvPr>
              <p14:cNvContentPartPr/>
              <p14:nvPr/>
            </p14:nvContentPartPr>
            <p14:xfrm>
              <a:off x="186208" y="3214815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E0AAFAE-3143-9D00-E188-B55E3CB9E8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68" y="3202575"/>
                <a:ext cx="248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14:cNvPr>
              <p14:cNvContentPartPr/>
              <p14:nvPr/>
            </p14:nvContentPartPr>
            <p14:xfrm>
              <a:off x="10444768" y="4299135"/>
              <a:ext cx="6840" cy="2448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201D35F9-AD69-A3C5-5EBF-E72118829E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3368" y="4289775"/>
                <a:ext cx="281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14:cNvPr>
              <p14:cNvContentPartPr/>
              <p14:nvPr/>
            </p14:nvContentPartPr>
            <p14:xfrm>
              <a:off x="2027968" y="1964895"/>
              <a:ext cx="360" cy="36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FA41F249-9BBB-17DD-93B3-8D3D390932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5728" y="1952655"/>
                <a:ext cx="24840" cy="248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Прямоугольник 21"/>
          <p:cNvSpPr/>
          <p:nvPr/>
        </p:nvSpPr>
        <p:spPr>
          <a:xfrm>
            <a:off x="828409" y="1919803"/>
            <a:ext cx="60670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  <a:latin typeface="+mn-lt"/>
              </a:rPr>
              <a:t>Все крутится во круг данных</a:t>
            </a:r>
          </a:p>
        </p:txBody>
      </p:sp>
    </p:spTree>
    <p:extLst>
      <p:ext uri="{BB962C8B-B14F-4D97-AF65-F5344CB8AC3E}">
        <p14:creationId xmlns:p14="http://schemas.microsoft.com/office/powerpoint/2010/main" val="811158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E356AD9-41F1-B64D-9312-5B025DA987B9}"/>
              </a:ext>
            </a:extLst>
          </p:cNvPr>
          <p:cNvGrpSpPr/>
          <p:nvPr/>
        </p:nvGrpSpPr>
        <p:grpSpPr>
          <a:xfrm>
            <a:off x="6580200" y="2169151"/>
            <a:ext cx="5175180" cy="4071831"/>
            <a:chOff x="5639597" y="1548309"/>
            <a:chExt cx="6253493" cy="4043211"/>
          </a:xfrm>
        </p:grpSpPr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360BEB8C-E237-BF4D-961E-CC980232A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1641158"/>
              <a:ext cx="0" cy="35606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98902948-00D3-7442-80EC-E0B43152E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7962" y="5175866"/>
              <a:ext cx="5574289" cy="259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5-конечная звезда 47">
              <a:extLst>
                <a:ext uri="{FF2B5EF4-FFF2-40B4-BE49-F238E27FC236}">
                  <a16:creationId xmlns:a16="http://schemas.microsoft.com/office/drawing/2014/main" id="{CD01AE9A-973E-1641-8E3E-69110A82941D}"/>
                </a:ext>
              </a:extLst>
            </p:cNvPr>
            <p:cNvSpPr/>
            <p:nvPr/>
          </p:nvSpPr>
          <p:spPr>
            <a:xfrm>
              <a:off x="6440009" y="216842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C0C7B5-8DDE-2245-AB8D-A714B7DC27B0}"/>
                </a:ext>
              </a:extLst>
            </p:cNvPr>
            <p:cNvSpPr txBox="1"/>
            <p:nvPr/>
          </p:nvSpPr>
          <p:spPr>
            <a:xfrm>
              <a:off x="6462870" y="1548309"/>
              <a:ext cx="3202030" cy="641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Логистическая/линейная</a:t>
              </a:r>
            </a:p>
            <a:p>
              <a:r>
                <a:rPr lang="ru-RU" dirty="0"/>
                <a:t>регрессия</a:t>
              </a:r>
            </a:p>
          </p:txBody>
        </p:sp>
        <p:sp>
          <p:nvSpPr>
            <p:cNvPr id="50" name="5-конечная звезда 49">
              <a:extLst>
                <a:ext uri="{FF2B5EF4-FFF2-40B4-BE49-F238E27FC236}">
                  <a16:creationId xmlns:a16="http://schemas.microsoft.com/office/drawing/2014/main" id="{AC5FB6B7-CA37-0A4C-81E0-43B5E292BFA0}"/>
                </a:ext>
              </a:extLst>
            </p:cNvPr>
            <p:cNvSpPr/>
            <p:nvPr/>
          </p:nvSpPr>
          <p:spPr>
            <a:xfrm>
              <a:off x="6967091" y="2487683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204A7B-5244-874C-82F6-364D4F344ACC}"/>
                </a:ext>
              </a:extLst>
            </p:cNvPr>
            <p:cNvSpPr txBox="1"/>
            <p:nvPr/>
          </p:nvSpPr>
          <p:spPr>
            <a:xfrm>
              <a:off x="7240062" y="2181162"/>
              <a:ext cx="2369116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Деревья решений</a:t>
              </a:r>
            </a:p>
          </p:txBody>
        </p:sp>
        <p:sp>
          <p:nvSpPr>
            <p:cNvPr id="52" name="5-конечная звезда 51">
              <a:extLst>
                <a:ext uri="{FF2B5EF4-FFF2-40B4-BE49-F238E27FC236}">
                  <a16:creationId xmlns:a16="http://schemas.microsoft.com/office/drawing/2014/main" id="{1290F3D4-967E-1F4B-B0F8-7E6E18012D7F}"/>
                </a:ext>
              </a:extLst>
            </p:cNvPr>
            <p:cNvSpPr/>
            <p:nvPr/>
          </p:nvSpPr>
          <p:spPr>
            <a:xfrm>
              <a:off x="7772665" y="2740624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0CBD8FA-31D2-B541-97EC-0AA3AAAC77B2}"/>
                </a:ext>
              </a:extLst>
            </p:cNvPr>
            <p:cNvSpPr txBox="1"/>
            <p:nvPr/>
          </p:nvSpPr>
          <p:spPr>
            <a:xfrm>
              <a:off x="8136355" y="2570461"/>
              <a:ext cx="1400302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к-соседей</a:t>
              </a:r>
            </a:p>
          </p:txBody>
        </p:sp>
        <p:sp>
          <p:nvSpPr>
            <p:cNvPr id="54" name="5-конечная звезда 53">
              <a:extLst>
                <a:ext uri="{FF2B5EF4-FFF2-40B4-BE49-F238E27FC236}">
                  <a16:creationId xmlns:a16="http://schemas.microsoft.com/office/drawing/2014/main" id="{0BCC27BD-2165-4F4F-BBB4-132EBAAC07D5}"/>
                </a:ext>
              </a:extLst>
            </p:cNvPr>
            <p:cNvSpPr/>
            <p:nvPr/>
          </p:nvSpPr>
          <p:spPr>
            <a:xfrm>
              <a:off x="8220362" y="34136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DC7750-3E60-0545-8C2F-6B95A9601E4F}"/>
                </a:ext>
              </a:extLst>
            </p:cNvPr>
            <p:cNvSpPr txBox="1"/>
            <p:nvPr/>
          </p:nvSpPr>
          <p:spPr>
            <a:xfrm>
              <a:off x="8476222" y="3017231"/>
              <a:ext cx="2590168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Ансамбли деревьев</a:t>
              </a:r>
            </a:p>
          </p:txBody>
        </p:sp>
        <p:sp>
          <p:nvSpPr>
            <p:cNvPr id="56" name="5-конечная звезда 55">
              <a:extLst>
                <a:ext uri="{FF2B5EF4-FFF2-40B4-BE49-F238E27FC236}">
                  <a16:creationId xmlns:a16="http://schemas.microsoft.com/office/drawing/2014/main" id="{A89121EE-AFB7-EB48-BCEA-79E503B7F7EE}"/>
                </a:ext>
              </a:extLst>
            </p:cNvPr>
            <p:cNvSpPr/>
            <p:nvPr/>
          </p:nvSpPr>
          <p:spPr>
            <a:xfrm>
              <a:off x="8819933" y="3578016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3A5767-6CDA-C047-89B3-9511A821579D}"/>
                </a:ext>
              </a:extLst>
            </p:cNvPr>
            <p:cNvSpPr txBox="1"/>
            <p:nvPr/>
          </p:nvSpPr>
          <p:spPr>
            <a:xfrm>
              <a:off x="9114128" y="3421487"/>
              <a:ext cx="2321699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Опорные вектора</a:t>
              </a:r>
            </a:p>
          </p:txBody>
        </p:sp>
        <p:sp>
          <p:nvSpPr>
            <p:cNvPr id="58" name="5-конечная звезда 57">
              <a:extLst>
                <a:ext uri="{FF2B5EF4-FFF2-40B4-BE49-F238E27FC236}">
                  <a16:creationId xmlns:a16="http://schemas.microsoft.com/office/drawing/2014/main" id="{D685757B-C1CC-7140-A690-444122AC15C3}"/>
                </a:ext>
              </a:extLst>
            </p:cNvPr>
            <p:cNvSpPr/>
            <p:nvPr/>
          </p:nvSpPr>
          <p:spPr>
            <a:xfrm>
              <a:off x="9295198" y="4031550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576FB6-28B6-4548-8FAB-BB574AFF6271}"/>
                </a:ext>
              </a:extLst>
            </p:cNvPr>
            <p:cNvSpPr txBox="1"/>
            <p:nvPr/>
          </p:nvSpPr>
          <p:spPr>
            <a:xfrm>
              <a:off x="9551059" y="3826103"/>
              <a:ext cx="2186185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Нейронные сети</a:t>
              </a:r>
            </a:p>
          </p:txBody>
        </p:sp>
        <p:sp>
          <p:nvSpPr>
            <p:cNvPr id="60" name="5-конечная звезда 59">
              <a:extLst>
                <a:ext uri="{FF2B5EF4-FFF2-40B4-BE49-F238E27FC236}">
                  <a16:creationId xmlns:a16="http://schemas.microsoft.com/office/drawing/2014/main" id="{0F3575E3-619C-9F4B-A870-9A3D08A245FC}"/>
                </a:ext>
              </a:extLst>
            </p:cNvPr>
            <p:cNvSpPr/>
            <p:nvPr/>
          </p:nvSpPr>
          <p:spPr>
            <a:xfrm>
              <a:off x="10019475" y="4656239"/>
              <a:ext cx="255861" cy="199169"/>
            </a:xfrm>
            <a:prstGeom prst="star5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0FC37E-38F4-CF4D-B55F-CC0089BEFCF1}"/>
                </a:ext>
              </a:extLst>
            </p:cNvPr>
            <p:cNvSpPr txBox="1"/>
            <p:nvPr/>
          </p:nvSpPr>
          <p:spPr>
            <a:xfrm>
              <a:off x="10286923" y="4148416"/>
              <a:ext cx="1606167" cy="91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Глубокие </a:t>
              </a:r>
              <a:br>
                <a:rPr lang="ru-RU" dirty="0"/>
              </a:br>
              <a:r>
                <a:rPr lang="ru-RU" dirty="0"/>
                <a:t>Нейронные</a:t>
              </a:r>
              <a:br>
                <a:rPr lang="ru-RU" dirty="0"/>
              </a:br>
              <a:r>
                <a:rPr lang="ru-RU" dirty="0"/>
                <a:t> сети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B69122C-7FBD-B846-91C2-E78CD9A05B22}"/>
                </a:ext>
              </a:extLst>
            </p:cNvPr>
            <p:cNvSpPr txBox="1"/>
            <p:nvPr/>
          </p:nvSpPr>
          <p:spPr>
            <a:xfrm rot="16200000">
              <a:off x="4079996" y="3218896"/>
              <a:ext cx="3565489" cy="446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 Формализм, интерпретируемость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61E69C-ED19-E94C-A572-E94F9FE1203D}"/>
                </a:ext>
              </a:extLst>
            </p:cNvPr>
            <p:cNvSpPr txBox="1"/>
            <p:nvPr/>
          </p:nvSpPr>
          <p:spPr>
            <a:xfrm>
              <a:off x="8551515" y="5224784"/>
              <a:ext cx="1267037" cy="366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Точность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E4C2727-0172-B247-8671-5A8DBA5D9637}"/>
              </a:ext>
            </a:extLst>
          </p:cNvPr>
          <p:cNvSpPr txBox="1"/>
          <p:nvPr/>
        </p:nvSpPr>
        <p:spPr bwMode="auto">
          <a:xfrm>
            <a:off x="259610" y="1639607"/>
            <a:ext cx="62766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зависимости от задачи могут быть выбраны разные наборы признаков и алгоритмы для принятия конечных решений.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Решения могут быть непрерывными (регрессия) или дискретными (напр. Классификация).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В ряде случаев признаки могут быть выделены в ручном режиме;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Однако, в большинстве случаев признаки приходится выделять автоматически.</a:t>
            </a:r>
          </a:p>
          <a:p>
            <a:pPr marL="12573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Как правило автоматически выделенные признаки сложно </a:t>
            </a:r>
            <a:b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</a:b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или невозможно интерпретировать. 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ED697639-09C0-0E4A-8655-C1CE4CE31C36}"/>
              </a:ext>
            </a:extLst>
          </p:cNvPr>
          <p:cNvSpPr/>
          <p:nvPr/>
        </p:nvSpPr>
        <p:spPr bwMode="auto">
          <a:xfrm>
            <a:off x="584260" y="4657936"/>
            <a:ext cx="5850350" cy="20530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67804" y="5917539"/>
            <a:ext cx="45887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Сложность модели и задачи и объем данных</a:t>
            </a:r>
          </a:p>
        </p:txBody>
      </p:sp>
      <p:pic>
        <p:nvPicPr>
          <p:cNvPr id="27" name="Google Shape;230;p40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66864" y="383811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Mont SemiBold Italic"/>
                <a:ea typeface="+mj-ea"/>
              </a:rPr>
              <a:t>Интерпретируемость - </a:t>
            </a:r>
            <a:r>
              <a:rPr lang="ru-RU" sz="3600" dirty="0" err="1">
                <a:solidFill>
                  <a:schemeClr val="bg1"/>
                </a:solidFill>
                <a:latin typeface="Mont SemiBold Italic"/>
                <a:ea typeface="+mj-ea"/>
              </a:rPr>
              <a:t>формализуемость</a:t>
            </a:r>
            <a:endParaRPr lang="ru-RU" sz="3600" dirty="0">
              <a:solidFill>
                <a:schemeClr val="bg1"/>
              </a:solidFill>
              <a:latin typeface="Mont SemiBold Italic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602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Google Shape;230;p40"/>
          <p:cNvPicPr preferRelativeResize="0"/>
          <p:nvPr/>
        </p:nvPicPr>
        <p:blipFill rotWithShape="1">
          <a:blip r:embed="rId2">
            <a:alphaModFix/>
          </a:blip>
          <a:srcRect b="86589"/>
          <a:stretch/>
        </p:blipFill>
        <p:spPr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981201" y="219291"/>
            <a:ext cx="8229600" cy="634082"/>
          </a:xfrm>
        </p:spPr>
        <p:txBody>
          <a:bodyPr>
            <a:noAutofit/>
          </a:bodyPr>
          <a:lstStyle/>
          <a:p>
            <a:pPr lvl="2" algn="ctr">
              <a:spcBef>
                <a:spcPts val="0"/>
              </a:spcBef>
              <a:defRPr/>
            </a:pPr>
            <a:r>
              <a:rPr lang="ru-RU" sz="4000" kern="1200" dirty="0">
                <a:solidFill>
                  <a:schemeClr val="bg1"/>
                </a:solidFill>
                <a:latin typeface="Mont SemiBold Italic"/>
                <a:ea typeface="+mj-ea"/>
                <a:cs typeface="+mn-cs"/>
              </a:rPr>
              <a:t>Линейные проблемы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725807" y="1552372"/>
            <a:ext cx="2454442" cy="223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 bwMode="auto">
          <a:xfrm>
            <a:off x="1475297" y="923111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Линейная регрессия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8036707" y="923078"/>
            <a:ext cx="3666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Логистическая регрессия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  <a:p>
            <a:pPr algn="ctr"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(классификация) </a:t>
            </a:r>
            <a:endParaRPr sz="2000" dirty="0">
              <a:solidFill>
                <a:srgbClr val="0F2B5E"/>
              </a:solidFill>
              <a:latin typeface="Mont Regular" panose="00000700000000000000" pitchFamily="2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/>
          <a:srcRect t="2595"/>
          <a:stretch/>
        </p:blipFill>
        <p:spPr bwMode="auto">
          <a:xfrm>
            <a:off x="1332559" y="1305538"/>
            <a:ext cx="3037108" cy="264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27938" y="4164549"/>
            <a:ext cx="2421383" cy="25255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522608" y="5028688"/>
            <a:ext cx="1595700" cy="15816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205814" y="5016653"/>
            <a:ext cx="1980868" cy="15936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956614" y="3917816"/>
            <a:ext cx="4278774" cy="2878261"/>
          </a:xfrm>
          <a:prstGeom prst="rect">
            <a:avLst/>
          </a:prstGeom>
        </p:spPr>
      </p:pic>
      <p:sp>
        <p:nvSpPr>
          <p:cNvPr id="58" name="Заголовок 1"/>
          <p:cNvSpPr txBox="1"/>
          <p:nvPr/>
        </p:nvSpPr>
        <p:spPr bwMode="auto">
          <a:xfrm>
            <a:off x="4829647" y="3449690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2">
              <a:spcBef>
                <a:spcPts val="0"/>
              </a:spcBef>
              <a:defRPr/>
            </a:pPr>
            <a:r>
              <a:rPr lang="ru-RU" sz="2000" dirty="0">
                <a:solidFill>
                  <a:srgbClr val="0F2B5E"/>
                </a:solidFill>
                <a:latin typeface="Mont Regular" panose="00000700000000000000" pitchFamily="2" charset="0"/>
              </a:rPr>
              <a:t>Нелинейные проблемы</a:t>
            </a:r>
          </a:p>
        </p:txBody>
      </p:sp>
    </p:spTree>
    <p:extLst>
      <p:ext uri="{BB962C8B-B14F-4D97-AF65-F5344CB8AC3E}">
        <p14:creationId xmlns:p14="http://schemas.microsoft.com/office/powerpoint/2010/main" val="1519864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124" y="3070225"/>
            <a:ext cx="11668125" cy="1325563"/>
          </a:xfrm>
        </p:spPr>
        <p:txBody>
          <a:bodyPr>
            <a:noAutofit/>
          </a:bodyPr>
          <a:lstStyle/>
          <a:p>
            <a:r>
              <a:rPr lang="ru-RU" sz="6000" b="1" dirty="0"/>
              <a:t>Исторический контекст развития ИИ</a:t>
            </a:r>
          </a:p>
        </p:txBody>
      </p:sp>
    </p:spTree>
    <p:extLst>
      <p:ext uri="{BB962C8B-B14F-4D97-AF65-F5344CB8AC3E}">
        <p14:creationId xmlns:p14="http://schemas.microsoft.com/office/powerpoint/2010/main" val="3347563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07097a378_0_464"/>
          <p:cNvSpPr txBox="1"/>
          <p:nvPr/>
        </p:nvSpPr>
        <p:spPr>
          <a:xfrm>
            <a:off x="381650" y="2079925"/>
            <a:ext cx="7679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Символьные вычисления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Логический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Агентно-ориентированный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Представление и использование знаний.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407097a378_0_464"/>
          <p:cNvSpPr txBox="1"/>
          <p:nvPr/>
        </p:nvSpPr>
        <p:spPr>
          <a:xfrm>
            <a:off x="2258942" y="147309"/>
            <a:ext cx="6714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Методы реализации искусственного интеллекта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3474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7097a378_0_340"/>
          <p:cNvSpPr txBox="1"/>
          <p:nvPr/>
        </p:nvSpPr>
        <p:spPr>
          <a:xfrm>
            <a:off x="206260" y="1650562"/>
            <a:ext cx="71979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Нисходящий (Top-Down AI)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Создание систем, имитирующих когнитивные функции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 требуется, чтобы процесс функционирования соответствовал человеческому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Восходящий (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Bottom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-Up)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Моделирование когнитивных функций на основе биологических элементов и создание соответствующих вычислительных систем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407097a378_0_340"/>
          <p:cNvSpPr txBox="1"/>
          <p:nvPr/>
        </p:nvSpPr>
        <p:spPr>
          <a:xfrm>
            <a:off x="1941424" y="357163"/>
            <a:ext cx="1042202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Подходы к созданию искусственного интеллекта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20251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407097a378_0_473"/>
          <p:cNvSpPr txBox="1"/>
          <p:nvPr/>
        </p:nvSpPr>
        <p:spPr>
          <a:xfrm>
            <a:off x="283678" y="1650562"/>
            <a:ext cx="9627589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Символьные вычисления – обработка последовательностей символов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Преобразование математических выражений и формул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Гипотеза Ньюэлла — Саймона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Физическая символьная система имеет необходимые и достаточные средства для произведения основных интеллектуальных операций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407097a378_0_473"/>
          <p:cNvSpPr txBox="1"/>
          <p:nvPr/>
        </p:nvSpPr>
        <p:spPr>
          <a:xfrm>
            <a:off x="2085206" y="347309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Символьные вычисления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96870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097a378_0_482"/>
          <p:cNvSpPr txBox="1"/>
          <p:nvPr/>
        </p:nvSpPr>
        <p:spPr>
          <a:xfrm>
            <a:off x="381650" y="2079925"/>
            <a:ext cx="936211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для символьных вычислений – LISP (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Processing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Специализированные вычислительные системы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LISP-машины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Универсальный решатель задач, 1959 г.: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Доказательство математических теорем, решение шахматных задач, головоломок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Первая система с разделением знаний о задаче и алгоритма поиска решения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407097a378_0_482"/>
          <p:cNvSpPr txBox="1"/>
          <p:nvPr/>
        </p:nvSpPr>
        <p:spPr>
          <a:xfrm>
            <a:off x="2386958" y="338165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Символьные вычисления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54080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07097a378_0_492"/>
          <p:cNvSpPr txBox="1"/>
          <p:nvPr/>
        </p:nvSpPr>
        <p:spPr>
          <a:xfrm>
            <a:off x="381650" y="2079925"/>
            <a:ext cx="9263772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Развитие символьного подхода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Основывается на логике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Набор фактов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логического вывода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Язык программирования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Prolog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Основан на логике предикатов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Декларативный язык программирования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Работа программы: установления истинности или ложности высказывания для набора фактов в базе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407097a378_0_492"/>
          <p:cNvSpPr txBox="1"/>
          <p:nvPr/>
        </p:nvSpPr>
        <p:spPr>
          <a:xfrm>
            <a:off x="2514974" y="267604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Логический подход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84767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 r="32363"/>
          <a:stretch/>
        </p:blipFill>
        <p:spPr>
          <a:xfrm>
            <a:off x="191589" y="1963519"/>
            <a:ext cx="5199600" cy="3258000"/>
          </a:xfrm>
          <a:prstGeom prst="roundRect">
            <a:avLst>
              <a:gd name="adj" fmla="val 7684"/>
            </a:avLst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/>
          <p:nvPr/>
        </p:nvSpPr>
        <p:spPr>
          <a:xfrm>
            <a:off x="2014597" y="109225"/>
            <a:ext cx="985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Грант «Искусственный интеллект»</a:t>
            </a:r>
            <a:br>
              <a:rPr lang="ru-RU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5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акту</a:t>
            </a:r>
            <a:r>
              <a:rPr lang="ru-RU" sz="2500" b="1" dirty="0">
                <a:solidFill>
                  <a:schemeClr val="lt1"/>
                </a:solidFill>
                <a:latin typeface="Arial"/>
                <a:cs typeface="Arial"/>
              </a:rPr>
              <a:t>альное </a:t>
            </a:r>
            <a:r>
              <a:rPr lang="ru-RU" sz="25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решение поставленных задач  </a:t>
            </a:r>
            <a:endParaRPr sz="2500" b="1" dirty="0"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6096000" y="923109"/>
            <a:ext cx="5986500" cy="56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763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 b="1" dirty="0">
                <a:solidFill>
                  <a:srgbClr val="980000"/>
                </a:solidFill>
              </a:rPr>
              <a:t>Цель программы:</a:t>
            </a:r>
            <a:endParaRPr sz="1600" b="1" dirty="0">
              <a:solidFill>
                <a:srgbClr val="980000"/>
              </a:solidFill>
            </a:endParaRPr>
          </a:p>
          <a:p>
            <a:pPr marL="544831" lvl="1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 b="1" dirty="0"/>
              <a:t>Подготовка инженерных кадров в области ИИ</a:t>
            </a:r>
            <a:endParaRPr sz="1600" b="1" dirty="0">
              <a:solidFill>
                <a:schemeClr val="dk1"/>
              </a:solidFill>
            </a:endParaRPr>
          </a:p>
          <a:p>
            <a:pPr marL="544831" lvl="1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800" b="1" dirty="0"/>
          </a:p>
          <a:p>
            <a:pPr marL="8763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600" b="1" dirty="0">
                <a:solidFill>
                  <a:srgbClr val="980000"/>
                </a:solidFill>
              </a:rPr>
              <a:t>Ключевые области компетенций:</a:t>
            </a:r>
            <a:endParaRPr sz="1600" b="1" dirty="0">
              <a:solidFill>
                <a:srgbClr val="980000"/>
              </a:solidFill>
            </a:endParaRPr>
          </a:p>
          <a:p>
            <a:pPr marL="917098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 dirty="0"/>
              <a:t>Прикладное м</a:t>
            </a:r>
            <a:r>
              <a:rPr lang="ru-RU" sz="1600" dirty="0">
                <a:solidFill>
                  <a:schemeClr val="dk1"/>
                </a:solidFill>
              </a:rPr>
              <a:t>ашинное обучение и искусственный интеллект</a:t>
            </a:r>
            <a:endParaRPr sz="1600" dirty="0">
              <a:solidFill>
                <a:schemeClr val="dk1"/>
              </a:solidFill>
            </a:endParaRPr>
          </a:p>
          <a:p>
            <a:pPr marL="917098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 dirty="0">
                <a:solidFill>
                  <a:schemeClr val="dk1"/>
                </a:solidFill>
              </a:rPr>
              <a:t>Промышленная разработка программного обеспечения</a:t>
            </a:r>
            <a:endParaRPr sz="1600" dirty="0">
              <a:solidFill>
                <a:schemeClr val="dk1"/>
              </a:solidFill>
            </a:endParaRPr>
          </a:p>
          <a:p>
            <a:pPr marL="917098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 dirty="0">
                <a:solidFill>
                  <a:schemeClr val="dk1"/>
                </a:solidFill>
              </a:rPr>
              <a:t>Автоматизация администрирования и машинного обучения</a:t>
            </a:r>
            <a:endParaRPr sz="1600" dirty="0"/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37338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4</a:t>
            </a:r>
            <a:r>
              <a:rPr lang="ru-RU" sz="1600" b="1" dirty="0">
                <a:solidFill>
                  <a:srgbClr val="0133A3"/>
                </a:solidFill>
              </a:rPr>
              <a:t> </a:t>
            </a:r>
            <a:r>
              <a:rPr lang="ru-RU" sz="1600" b="1" dirty="0">
                <a:solidFill>
                  <a:schemeClr val="dk1"/>
                </a:solidFill>
              </a:rPr>
              <a:t>программы магистратуры и </a:t>
            </a:r>
            <a:r>
              <a:rPr lang="ru-RU" sz="1800" b="1" dirty="0">
                <a:solidFill>
                  <a:srgbClr val="0133A3"/>
                </a:solidFill>
              </a:rPr>
              <a:t>2</a:t>
            </a:r>
            <a:r>
              <a:rPr lang="ru-RU" sz="1600" b="1" dirty="0">
                <a:solidFill>
                  <a:schemeClr val="dk1"/>
                </a:solidFill>
              </a:rPr>
              <a:t> </a:t>
            </a:r>
            <a:r>
              <a:rPr lang="ru-RU" sz="1600" b="1" dirty="0" err="1">
                <a:solidFill>
                  <a:schemeClr val="dk1"/>
                </a:solidFill>
              </a:rPr>
              <a:t>бакалавриата</a:t>
            </a:r>
            <a:endParaRPr sz="1600" b="1" dirty="0">
              <a:solidFill>
                <a:schemeClr val="dk1"/>
              </a:solidFill>
            </a:endParaRPr>
          </a:p>
          <a:p>
            <a:pPr marL="37338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6</a:t>
            </a:r>
            <a:r>
              <a:rPr lang="ru-RU" sz="1600" b="1" dirty="0">
                <a:solidFill>
                  <a:schemeClr val="dk1"/>
                </a:solidFill>
              </a:rPr>
              <a:t> региональных партнеров </a:t>
            </a:r>
            <a:br>
              <a:rPr lang="ru-RU" sz="1600" b="1" dirty="0">
                <a:solidFill>
                  <a:schemeClr val="dk1"/>
                </a:solidFill>
              </a:rPr>
            </a:br>
            <a:r>
              <a:rPr lang="ru-RU" sz="1600" b="1" dirty="0">
                <a:solidFill>
                  <a:schemeClr val="dk1"/>
                </a:solidFill>
              </a:rPr>
              <a:t>(</a:t>
            </a:r>
            <a:r>
              <a:rPr lang="ru-RU" sz="1600" b="1" dirty="0" err="1">
                <a:solidFill>
                  <a:schemeClr val="dk1"/>
                </a:solidFill>
              </a:rPr>
              <a:t>ТюмГУ</a:t>
            </a:r>
            <a:r>
              <a:rPr lang="ru-RU" sz="1600" b="1" dirty="0">
                <a:solidFill>
                  <a:schemeClr val="dk1"/>
                </a:solidFill>
              </a:rPr>
              <a:t>, </a:t>
            </a:r>
            <a:r>
              <a:rPr lang="ru-RU" sz="1600" b="1" dirty="0" err="1">
                <a:solidFill>
                  <a:schemeClr val="dk1"/>
                </a:solidFill>
              </a:rPr>
              <a:t>ВлГУ</a:t>
            </a:r>
            <a:r>
              <a:rPr lang="ru-RU" sz="1600" b="1" dirty="0"/>
              <a:t>, </a:t>
            </a:r>
            <a:r>
              <a:rPr lang="ru-RU" sz="1600" b="1" dirty="0" err="1"/>
              <a:t>АлтГУ</a:t>
            </a:r>
            <a:r>
              <a:rPr lang="ru-RU" sz="1600" b="1" dirty="0"/>
              <a:t>, СФУ, </a:t>
            </a:r>
            <a:r>
              <a:rPr lang="ru-RU" sz="1600" b="1" dirty="0" err="1"/>
              <a:t>СамГТУ</a:t>
            </a:r>
            <a:r>
              <a:rPr lang="ru-RU" sz="1600" b="1" dirty="0"/>
              <a:t>, КГЭУ)</a:t>
            </a:r>
            <a:endParaRPr sz="1600" b="1" dirty="0">
              <a:solidFill>
                <a:schemeClr val="dk1"/>
              </a:solidFill>
            </a:endParaRPr>
          </a:p>
          <a:p>
            <a:pPr marL="373380" lvl="0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13</a:t>
            </a:r>
            <a:r>
              <a:rPr lang="ru-RU" sz="1600" b="1" dirty="0"/>
              <a:t> программ ДПО сотрудникам Вузов партнеров</a:t>
            </a:r>
            <a:endParaRPr sz="1600" b="1" dirty="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4</a:t>
            </a:r>
            <a:r>
              <a:rPr lang="ru-RU" sz="1600" b="1" dirty="0"/>
              <a:t> партнера компании ИТ</a:t>
            </a:r>
            <a:endParaRPr sz="1600" b="1" dirty="0"/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589" y="5275636"/>
            <a:ext cx="1523304" cy="152330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/>
          <p:nvPr/>
        </p:nvSpPr>
        <p:spPr>
          <a:xfrm>
            <a:off x="2097655" y="5709966"/>
            <a:ext cx="30642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2872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Сайт программы – </a:t>
            </a:r>
            <a:r>
              <a:rPr lang="ru-RU" sz="14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https://aiengineer.urfu.ru/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191600" y="1020000"/>
            <a:ext cx="612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980000"/>
                </a:solidFill>
              </a:rPr>
              <a:t>Грант соответствует целям и задачам ВУЗа, дает финансовую основу достижения целей</a:t>
            </a:r>
            <a:endParaRPr sz="1600">
              <a:solidFill>
                <a:srgbClr val="980000"/>
              </a:solidFill>
            </a:endParaRPr>
          </a:p>
        </p:txBody>
      </p:sp>
      <p:pic>
        <p:nvPicPr>
          <p:cNvPr id="2" name="Google Shape;439;p50">
            <a:extLst>
              <a:ext uri="{FF2B5EF4-FFF2-40B4-BE49-F238E27FC236}">
                <a16:creationId xmlns:a16="http://schemas.microsoft.com/office/drawing/2014/main" id="{0A46B928-34A7-54AC-546F-6E5EE08D64E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50936" y="5388394"/>
            <a:ext cx="1214600" cy="64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40;p50">
            <a:extLst>
              <a:ext uri="{FF2B5EF4-FFF2-40B4-BE49-F238E27FC236}">
                <a16:creationId xmlns:a16="http://schemas.microsoft.com/office/drawing/2014/main" id="{BB8289BD-E50A-B598-E076-B21EEC88223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0" y="5300990"/>
            <a:ext cx="762313" cy="8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1;p50">
            <a:extLst>
              <a:ext uri="{FF2B5EF4-FFF2-40B4-BE49-F238E27FC236}">
                <a16:creationId xmlns:a16="http://schemas.microsoft.com/office/drawing/2014/main" id="{963F583E-E07F-1081-0EEA-5A0F84011C9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49322" y="5324664"/>
            <a:ext cx="761771" cy="7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2;p50" descr="Владимирский государственный университет — Википедия">
            <a:extLst>
              <a:ext uri="{FF2B5EF4-FFF2-40B4-BE49-F238E27FC236}">
                <a16:creationId xmlns:a16="http://schemas.microsoft.com/office/drawing/2014/main" id="{A0D05F4F-1CE9-4755-4E91-ADF43B371CA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02100" y="5324664"/>
            <a:ext cx="838755" cy="80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43;p50">
            <a:extLst>
              <a:ext uri="{FF2B5EF4-FFF2-40B4-BE49-F238E27FC236}">
                <a16:creationId xmlns:a16="http://schemas.microsoft.com/office/drawing/2014/main" id="{30B5EEAA-90AA-E424-212A-78AD7D0D161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7834" t="22226" r="8195" b="21744"/>
          <a:stretch/>
        </p:blipFill>
        <p:spPr>
          <a:xfrm>
            <a:off x="4622481" y="6340952"/>
            <a:ext cx="1788200" cy="46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44;p50">
            <a:extLst>
              <a:ext uri="{FF2B5EF4-FFF2-40B4-BE49-F238E27FC236}">
                <a16:creationId xmlns:a16="http://schemas.microsoft.com/office/drawing/2014/main" id="{8DA9CCED-6953-DF22-87B8-17B905AE887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09565" y="6242435"/>
            <a:ext cx="1192535" cy="634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9605819" y="5217089"/>
            <a:ext cx="0" cy="1577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474;p5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43490" y="5300990"/>
            <a:ext cx="1334282" cy="369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80;p52" descr="Mail.ru Group становится VK | Блог ВКонтакте | ВКонтакте"/>
          <p:cNvPicPr preferRelativeResize="0"/>
          <p:nvPr/>
        </p:nvPicPr>
        <p:blipFill rotWithShape="1">
          <a:blip r:embed="rId14">
            <a:alphaModFix/>
          </a:blip>
          <a:srcRect l="31221" t="17710" r="30801" b="16079"/>
          <a:stretch/>
        </p:blipFill>
        <p:spPr>
          <a:xfrm>
            <a:off x="11239420" y="5086603"/>
            <a:ext cx="665019" cy="65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483;p5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836284" y="6334968"/>
            <a:ext cx="1675937" cy="47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ООО «ПРОСОФТ» l Автоматизация технологических процессов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0" b="38393"/>
          <a:stretch/>
        </p:blipFill>
        <p:spPr bwMode="auto">
          <a:xfrm>
            <a:off x="10487126" y="5881790"/>
            <a:ext cx="1667571" cy="36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10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07097a378_0_500"/>
          <p:cNvSpPr txBox="1"/>
          <p:nvPr/>
        </p:nvSpPr>
        <p:spPr>
          <a:xfrm>
            <a:off x="3353924" y="1563150"/>
            <a:ext cx="6291497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Интеллектуальный агент, действующий в среде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 получает сигналы от внешней среды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Агент воздействует на среду с помощью исполнительных механизмов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Интеллект – способность достигать поставленных перед машиной целей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g1407097a378_0_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0" y="2321925"/>
            <a:ext cx="3341227" cy="26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407097a378_0_500"/>
          <p:cNvSpPr txBox="1"/>
          <p:nvPr/>
        </p:nvSpPr>
        <p:spPr>
          <a:xfrm>
            <a:off x="206250" y="5095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Источник: ru.wikipedia.org</a:t>
            </a:r>
            <a:endParaRPr/>
          </a:p>
        </p:txBody>
      </p:sp>
      <p:pic>
        <p:nvPicPr>
          <p:cNvPr id="6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407097a378_0_500"/>
          <p:cNvSpPr txBox="1"/>
          <p:nvPr/>
        </p:nvSpPr>
        <p:spPr>
          <a:xfrm>
            <a:off x="2524118" y="281892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 err="1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Агентно</a:t>
            </a: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-ориентированный подход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2009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07097a378_0_548"/>
          <p:cNvSpPr txBox="1"/>
          <p:nvPr/>
        </p:nvSpPr>
        <p:spPr>
          <a:xfrm>
            <a:off x="376375" y="1650550"/>
            <a:ext cx="78570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База знаний – база данных, которая содержит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Данные о некоторой предметной области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вывода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Онтология (граф знаний) – популярный способ представления знаний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Набор понятий и связей между ними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g1407097a378_0_548"/>
          <p:cNvSpPr/>
          <p:nvPr/>
        </p:nvSpPr>
        <p:spPr>
          <a:xfrm>
            <a:off x="1505050" y="4891325"/>
            <a:ext cx="1085700" cy="98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Кот</a:t>
            </a:r>
            <a:endParaRPr/>
          </a:p>
        </p:txBody>
      </p:sp>
      <p:sp>
        <p:nvSpPr>
          <p:cNvPr id="386" name="Google Shape;386;g1407097a378_0_548"/>
          <p:cNvSpPr/>
          <p:nvPr/>
        </p:nvSpPr>
        <p:spPr>
          <a:xfrm>
            <a:off x="4183500" y="4891325"/>
            <a:ext cx="1085700" cy="989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Окно</a:t>
            </a:r>
            <a:endParaRPr/>
          </a:p>
        </p:txBody>
      </p:sp>
      <p:cxnSp>
        <p:nvCxnSpPr>
          <p:cNvPr id="387" name="Google Shape;387;g1407097a378_0_548"/>
          <p:cNvCxnSpPr>
            <a:stCxn id="385" idx="6"/>
            <a:endCxn id="386" idx="2"/>
          </p:cNvCxnSpPr>
          <p:nvPr/>
        </p:nvCxnSpPr>
        <p:spPr>
          <a:xfrm>
            <a:off x="2590750" y="5385875"/>
            <a:ext cx="159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g1407097a378_0_548"/>
          <p:cNvSpPr txBox="1"/>
          <p:nvPr/>
        </p:nvSpPr>
        <p:spPr>
          <a:xfrm>
            <a:off x="2590750" y="4891325"/>
            <a:ext cx="159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Сидит</a:t>
            </a:r>
            <a:endParaRPr/>
          </a:p>
        </p:txBody>
      </p:sp>
      <p:pic>
        <p:nvPicPr>
          <p:cNvPr id="22530" name="Picture 2" descr="Concepts | LlamaIndex.TS">
            <a:extLst>
              <a:ext uri="{FF2B5EF4-FFF2-40B4-BE49-F238E27FC236}">
                <a16:creationId xmlns:a16="http://schemas.microsoft.com/office/drawing/2014/main" id="{6CB64B99-E230-9639-B00D-0C7518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50" y="3768277"/>
            <a:ext cx="5330050" cy="28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C0F0C-305C-8E5F-D5DE-BFC9709B203A}"/>
              </a:ext>
            </a:extLst>
          </p:cNvPr>
          <p:cNvSpPr txBox="1"/>
          <p:nvPr/>
        </p:nvSpPr>
        <p:spPr>
          <a:xfrm>
            <a:off x="7924800" y="3148464"/>
            <a:ext cx="426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ts.llamaindex.ai</a:t>
            </a:r>
            <a:r>
              <a:rPr lang="ru-RU" dirty="0"/>
              <a:t>/</a:t>
            </a:r>
            <a:r>
              <a:rPr lang="ru-RU" dirty="0" err="1"/>
              <a:t>getting_started</a:t>
            </a:r>
            <a:r>
              <a:rPr lang="ru-RU" dirty="0"/>
              <a:t>/</a:t>
            </a:r>
            <a:r>
              <a:rPr lang="ru-RU" dirty="0" err="1"/>
              <a:t>concepts</a:t>
            </a:r>
            <a:endParaRPr lang="ru-RU" dirty="0"/>
          </a:p>
        </p:txBody>
      </p:sp>
      <p:pic>
        <p:nvPicPr>
          <p:cNvPr id="10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407097a378_0_548"/>
          <p:cNvSpPr txBox="1"/>
          <p:nvPr/>
        </p:nvSpPr>
        <p:spPr>
          <a:xfrm>
            <a:off x="2441822" y="267604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Инженерия знаний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85485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07097a378_0_560"/>
          <p:cNvSpPr txBox="1">
            <a:spLocks noGrp="1"/>
          </p:cNvSpPr>
          <p:nvPr>
            <p:ph type="subTitle" idx="1"/>
          </p:nvPr>
        </p:nvSpPr>
        <p:spPr>
          <a:xfrm>
            <a:off x="1124250" y="4902100"/>
            <a:ext cx="23397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Артур Сэмюэл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(1901 - 1990)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g1407097a378_0_560"/>
          <p:cNvSpPr txBox="1"/>
          <p:nvPr/>
        </p:nvSpPr>
        <p:spPr>
          <a:xfrm>
            <a:off x="3890275" y="1953775"/>
            <a:ext cx="3982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«</a:t>
            </a: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Машинное обучение – область знаний, которая дает возможность компьютерам обучаться без необходимости непосредственного программирования</a:t>
            </a: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»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1959</a:t>
            </a:r>
            <a:endParaRPr sz="300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g1407097a378_0_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00" y="1847587"/>
            <a:ext cx="20574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407097a378_0_560"/>
          <p:cNvSpPr txBox="1"/>
          <p:nvPr/>
        </p:nvSpPr>
        <p:spPr>
          <a:xfrm>
            <a:off x="974900" y="4375700"/>
            <a:ext cx="205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407097a378_0_560"/>
          <p:cNvSpPr txBox="1"/>
          <p:nvPr/>
        </p:nvSpPr>
        <p:spPr>
          <a:xfrm>
            <a:off x="2445025" y="369016"/>
            <a:ext cx="6873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Машинное обучение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84664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1407097a378_0_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950" y="3884188"/>
            <a:ext cx="13716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407097a378_0_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488" y="3949876"/>
            <a:ext cx="1242025" cy="12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407097a378_0_512"/>
          <p:cNvSpPr txBox="1"/>
          <p:nvPr/>
        </p:nvSpPr>
        <p:spPr>
          <a:xfrm>
            <a:off x="4585950" y="5205950"/>
            <a:ext cx="14871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Входные </a:t>
            </a:r>
            <a:endParaRPr sz="170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данные</a:t>
            </a:r>
            <a:endParaRPr sz="600"/>
          </a:p>
        </p:txBody>
      </p:sp>
      <p:sp>
        <p:nvSpPr>
          <p:cNvPr id="412" name="Google Shape;412;g1407097a378_0_512"/>
          <p:cNvSpPr txBox="1"/>
          <p:nvPr/>
        </p:nvSpPr>
        <p:spPr>
          <a:xfrm>
            <a:off x="911450" y="5274850"/>
            <a:ext cx="26706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Ожидаемые выходные </a:t>
            </a:r>
            <a:endParaRPr sz="170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данные</a:t>
            </a:r>
            <a:endParaRPr sz="600"/>
          </a:p>
        </p:txBody>
      </p:sp>
      <p:sp>
        <p:nvSpPr>
          <p:cNvPr id="413" name="Google Shape;413;g1407097a378_0_512"/>
          <p:cNvSpPr txBox="1"/>
          <p:nvPr/>
        </p:nvSpPr>
        <p:spPr>
          <a:xfrm>
            <a:off x="1332900" y="2542050"/>
            <a:ext cx="4805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3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у = f(x)</a:t>
            </a:r>
            <a:endParaRPr sz="4200"/>
          </a:p>
        </p:txBody>
      </p:sp>
      <p:cxnSp>
        <p:nvCxnSpPr>
          <p:cNvPr id="414" name="Google Shape;414;g1407097a378_0_512"/>
          <p:cNvCxnSpPr/>
          <p:nvPr/>
        </p:nvCxnSpPr>
        <p:spPr>
          <a:xfrm rot="10800000" flipH="1">
            <a:off x="2590700" y="3500050"/>
            <a:ext cx="182700" cy="354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g1407097a378_0_512"/>
          <p:cNvCxnSpPr/>
          <p:nvPr/>
        </p:nvCxnSpPr>
        <p:spPr>
          <a:xfrm rot="10800000">
            <a:off x="4364250" y="3467551"/>
            <a:ext cx="739500" cy="58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554" name="Picture 2" descr="Why is backpropagation the best learning algorithm? - Quora">
            <a:extLst>
              <a:ext uri="{FF2B5EF4-FFF2-40B4-BE49-F238E27FC236}">
                <a16:creationId xmlns:a16="http://schemas.microsoft.com/office/drawing/2014/main" id="{4A4BEC98-BA78-8530-EEC5-6CF249D6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52" y="3715086"/>
            <a:ext cx="5595122" cy="3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Decision Tree in Machine Learning Explained [With Examples] | upGrad blog">
            <a:extLst>
              <a:ext uri="{FF2B5EF4-FFF2-40B4-BE49-F238E27FC236}">
                <a16:creationId xmlns:a16="http://schemas.microsoft.com/office/drawing/2014/main" id="{CBCA38A0-873D-BF43-11FE-B5A986E3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587" y="904838"/>
            <a:ext cx="4339092" cy="26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29;p18"/>
          <p:cNvPicPr preferRelativeResize="0"/>
          <p:nvPr/>
        </p:nvPicPr>
        <p:blipFill rotWithShape="1">
          <a:blip r:embed="rId7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407097a378_0_512"/>
          <p:cNvSpPr txBox="1"/>
          <p:nvPr/>
        </p:nvSpPr>
        <p:spPr>
          <a:xfrm>
            <a:off x="2112638" y="267604"/>
            <a:ext cx="6714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Машинное обучение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088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07097a378_0_522"/>
          <p:cNvSpPr txBox="1"/>
          <p:nvPr/>
        </p:nvSpPr>
        <p:spPr>
          <a:xfrm>
            <a:off x="387125" y="1865525"/>
            <a:ext cx="78570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Наиболее популярный метод реализации искусственного интеллекта – машинное обучение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Востребованное направление – объединение методов машинного обучения и инженерии знаний: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Школьник Максим, 17 лет, любит книги “Мастер и Маргарита”, “Гарри Поттер” и “Майн Рид”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 с подкреплением использует агентный подход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Ожидаемый инструмент создания сильного искусственного интеллекта – символьные вычисления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407097a378_0_522"/>
          <p:cNvSpPr txBox="1"/>
          <p:nvPr/>
        </p:nvSpPr>
        <p:spPr>
          <a:xfrm>
            <a:off x="2161545" y="-197601"/>
            <a:ext cx="6714300" cy="131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20"/>
              <a:buFont typeface="Raleway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Методы реализации искусственного интеллекта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1170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3d898154dd_0_163"/>
          <p:cNvSpPr txBox="1"/>
          <p:nvPr/>
        </p:nvSpPr>
        <p:spPr>
          <a:xfrm>
            <a:off x="2017375" y="228862"/>
            <a:ext cx="9936500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Этапы развития искусственного интеллекта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1" name="Google Shape;111;g13d898154dd_0_163"/>
          <p:cNvSpPr txBox="1"/>
          <p:nvPr/>
        </p:nvSpPr>
        <p:spPr>
          <a:xfrm>
            <a:off x="732250" y="1974850"/>
            <a:ext cx="10888732" cy="464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1940-60 гг.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зарождение ИИ</a:t>
            </a:r>
            <a:endParaRPr sz="2500" dirty="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1970-80 гг.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– 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первая зима ИИ</a:t>
            </a:r>
            <a:endParaRPr sz="30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1980-85 гг.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этап экспертных систем в ИИ</a:t>
            </a:r>
            <a:endParaRPr sz="2500" dirty="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1985-1990 гг. </a:t>
            </a: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вторая зима ИИ</a:t>
            </a:r>
            <a:endParaRPr sz="2500" dirty="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2000-х гг. по настоящее время 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– современный этап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Light"/>
              </a:rPr>
              <a:t>С 2020 –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базисные модели Мощный ИИ </a:t>
            </a:r>
            <a:r>
              <a:rPr lang="en-US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(Power AI)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Light"/>
              </a:rPr>
              <a:t>Гипотетический этап </a:t>
            </a:r>
            <a:r>
              <a:rPr lang="en-US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AGI – </a:t>
            </a:r>
            <a:r>
              <a:rPr lang="ru-RU" sz="2500" dirty="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Сильный ИИ</a:t>
            </a:r>
            <a:endParaRPr sz="2500" dirty="0">
              <a:solidFill>
                <a:srgbClr val="252626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3411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3d898154dd_0_8"/>
          <p:cNvSpPr txBox="1"/>
          <p:nvPr/>
        </p:nvSpPr>
        <p:spPr>
          <a:xfrm>
            <a:off x="1847850" y="256520"/>
            <a:ext cx="10229849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Основоположник искусственного интеллекта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0" name="Google Shape;120;g13d898154dd_0_8"/>
          <p:cNvSpPr txBox="1">
            <a:spLocks noGrp="1"/>
          </p:cNvSpPr>
          <p:nvPr>
            <p:ph type="subTitle" idx="1"/>
          </p:nvPr>
        </p:nvSpPr>
        <p:spPr>
          <a:xfrm>
            <a:off x="1124250" y="4902100"/>
            <a:ext cx="23397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Алан Тюринг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(1912-1954)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g13d898154dd_0_8"/>
          <p:cNvSpPr txBox="1"/>
          <p:nvPr/>
        </p:nvSpPr>
        <p:spPr>
          <a:xfrm>
            <a:off x="3902075" y="2220550"/>
            <a:ext cx="39828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«</a:t>
            </a: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Я предлагаю рассмотреть вопрос:</a:t>
            </a:r>
            <a:b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Могут ли машины мыслить?</a:t>
            </a: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»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1950</a:t>
            </a:r>
            <a:endParaRPr sz="300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13d898154dd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098" y="1811214"/>
            <a:ext cx="2224000" cy="3027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3d898154dd_0_8"/>
          <p:cNvSpPr txBox="1"/>
          <p:nvPr/>
        </p:nvSpPr>
        <p:spPr>
          <a:xfrm>
            <a:off x="1062150" y="4385525"/>
            <a:ext cx="246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www.wikipedia.org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206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3d898154dd_0_21"/>
          <p:cNvSpPr txBox="1"/>
          <p:nvPr/>
        </p:nvSpPr>
        <p:spPr>
          <a:xfrm>
            <a:off x="2052409" y="173075"/>
            <a:ext cx="79620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Игра в имитацию</a:t>
            </a:r>
            <a:endParaRPr sz="4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" name="Google Shape;133;g13d898154dd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725" y="2143187"/>
            <a:ext cx="1116065" cy="9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3d898154dd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6899" y="2143174"/>
            <a:ext cx="1116065" cy="93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3d898154dd_0_21"/>
          <p:cNvSpPr txBox="1"/>
          <p:nvPr/>
        </p:nvSpPr>
        <p:spPr>
          <a:xfrm>
            <a:off x="680475" y="1573775"/>
            <a:ext cx="215426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Человек 1</a:t>
            </a:r>
            <a:endParaRPr dirty="0"/>
          </a:p>
        </p:txBody>
      </p:sp>
      <p:sp>
        <p:nvSpPr>
          <p:cNvPr id="136" name="Google Shape;136;g13d898154dd_0_21"/>
          <p:cNvSpPr txBox="1"/>
          <p:nvPr/>
        </p:nvSpPr>
        <p:spPr>
          <a:xfrm>
            <a:off x="4192750" y="1573775"/>
            <a:ext cx="1891843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Человек2</a:t>
            </a:r>
            <a:endParaRPr dirty="0"/>
          </a:p>
        </p:txBody>
      </p:sp>
      <p:cxnSp>
        <p:nvCxnSpPr>
          <p:cNvPr id="137" name="Google Shape;137;g13d898154dd_0_21"/>
          <p:cNvCxnSpPr>
            <a:cxnSpLocks/>
          </p:cNvCxnSpPr>
          <p:nvPr/>
        </p:nvCxnSpPr>
        <p:spPr>
          <a:xfrm>
            <a:off x="733650" y="3752542"/>
            <a:ext cx="4905610" cy="145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g13d898154dd_0_21"/>
          <p:cNvSpPr txBox="1"/>
          <p:nvPr/>
        </p:nvSpPr>
        <p:spPr>
          <a:xfrm>
            <a:off x="4210218" y="3766089"/>
            <a:ext cx="1891843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Стена</a:t>
            </a:r>
            <a:endParaRPr dirty="0"/>
          </a:p>
        </p:txBody>
      </p:sp>
      <p:pic>
        <p:nvPicPr>
          <p:cNvPr id="139" name="Google Shape;139;g13d898154dd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4150" y="4107775"/>
            <a:ext cx="1116065" cy="93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3d898154dd_0_21"/>
          <p:cNvSpPr txBox="1"/>
          <p:nvPr/>
        </p:nvSpPr>
        <p:spPr>
          <a:xfrm>
            <a:off x="2417450" y="5607050"/>
            <a:ext cx="1891843" cy="10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Задающий вопросы</a:t>
            </a:r>
            <a:endParaRPr/>
          </a:p>
        </p:txBody>
      </p:sp>
      <p:pic>
        <p:nvPicPr>
          <p:cNvPr id="3" name="Google Shape;149;g13d898154dd_0_43">
            <a:extLst>
              <a:ext uri="{FF2B5EF4-FFF2-40B4-BE49-F238E27FC236}">
                <a16:creationId xmlns:a16="http://schemas.microsoft.com/office/drawing/2014/main" id="{49E8B643-11E3-2096-EA5C-5D9BEC9EBB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6658" y="2102763"/>
            <a:ext cx="1371600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51;g13d898154dd_0_43">
            <a:extLst>
              <a:ext uri="{FF2B5EF4-FFF2-40B4-BE49-F238E27FC236}">
                <a16:creationId xmlns:a16="http://schemas.microsoft.com/office/drawing/2014/main" id="{D9DDA464-50EE-268C-1D4E-F8DA39E3C9B1}"/>
              </a:ext>
            </a:extLst>
          </p:cNvPr>
          <p:cNvCxnSpPr/>
          <p:nvPr/>
        </p:nvCxnSpPr>
        <p:spPr>
          <a:xfrm>
            <a:off x="6033409" y="3744789"/>
            <a:ext cx="60288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52;g13d898154dd_0_43">
            <a:extLst>
              <a:ext uri="{FF2B5EF4-FFF2-40B4-BE49-F238E27FC236}">
                <a16:creationId xmlns:a16="http://schemas.microsoft.com/office/drawing/2014/main" id="{08AD0FD8-6A0A-4D46-BE72-896B6B0CF66E}"/>
              </a:ext>
            </a:extLst>
          </p:cNvPr>
          <p:cNvSpPr txBox="1"/>
          <p:nvPr/>
        </p:nvSpPr>
        <p:spPr>
          <a:xfrm>
            <a:off x="10200602" y="3870687"/>
            <a:ext cx="2325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Стена</a:t>
            </a:r>
            <a:endParaRPr dirty="0"/>
          </a:p>
        </p:txBody>
      </p:sp>
      <p:pic>
        <p:nvPicPr>
          <p:cNvPr id="6" name="Google Shape;153;g13d898154dd_0_43">
            <a:extLst>
              <a:ext uri="{FF2B5EF4-FFF2-40B4-BE49-F238E27FC236}">
                <a16:creationId xmlns:a16="http://schemas.microsoft.com/office/drawing/2014/main" id="{7B881112-BA07-302B-C24E-9F0C31737E4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3909" y="4067364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g13d898154dd_0_43">
            <a:extLst>
              <a:ext uri="{FF2B5EF4-FFF2-40B4-BE49-F238E27FC236}">
                <a16:creationId xmlns:a16="http://schemas.microsoft.com/office/drawing/2014/main" id="{F661AECF-2514-5020-45DC-2BDD0A080096}"/>
              </a:ext>
            </a:extLst>
          </p:cNvPr>
          <p:cNvSpPr txBox="1"/>
          <p:nvPr/>
        </p:nvSpPr>
        <p:spPr>
          <a:xfrm>
            <a:off x="7717209" y="5566639"/>
            <a:ext cx="23250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Задающий вопросы</a:t>
            </a:r>
            <a:endParaRPr/>
          </a:p>
        </p:txBody>
      </p:sp>
      <p:pic>
        <p:nvPicPr>
          <p:cNvPr id="8" name="Google Shape;155;g13d898154dd_0_43">
            <a:extLst>
              <a:ext uri="{FF2B5EF4-FFF2-40B4-BE49-F238E27FC236}">
                <a16:creationId xmlns:a16="http://schemas.microsoft.com/office/drawing/2014/main" id="{DEA77B79-3E56-3B0B-068D-8F0CD951AE3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8059" y="2158853"/>
            <a:ext cx="1189612" cy="11896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6;g13d898154dd_0_43">
            <a:extLst>
              <a:ext uri="{FF2B5EF4-FFF2-40B4-BE49-F238E27FC236}">
                <a16:creationId xmlns:a16="http://schemas.microsoft.com/office/drawing/2014/main" id="{BC63C790-66F8-65ED-2892-676F9496FD4A}"/>
              </a:ext>
            </a:extLst>
          </p:cNvPr>
          <p:cNvSpPr txBox="1"/>
          <p:nvPr/>
        </p:nvSpPr>
        <p:spPr>
          <a:xfrm>
            <a:off x="6160359" y="1610139"/>
            <a:ext cx="2325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252626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Компьютер</a:t>
            </a:r>
            <a:endParaRPr/>
          </a:p>
        </p:txBody>
      </p:sp>
      <p:cxnSp>
        <p:nvCxnSpPr>
          <p:cNvPr id="10" name="Google Shape;137;g13d898154dd_0_21">
            <a:extLst>
              <a:ext uri="{FF2B5EF4-FFF2-40B4-BE49-F238E27FC236}">
                <a16:creationId xmlns:a16="http://schemas.microsoft.com/office/drawing/2014/main" id="{2C7555A8-60E9-227C-FC18-BDAFE9582EF9}"/>
              </a:ext>
            </a:extLst>
          </p:cNvPr>
          <p:cNvCxnSpPr>
            <a:cxnSpLocks/>
          </p:cNvCxnSpPr>
          <p:nvPr/>
        </p:nvCxnSpPr>
        <p:spPr>
          <a:xfrm>
            <a:off x="5907848" y="1425028"/>
            <a:ext cx="0" cy="40079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48370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d898154dd_0_60"/>
          <p:cNvSpPr txBox="1"/>
          <p:nvPr/>
        </p:nvSpPr>
        <p:spPr>
          <a:xfrm>
            <a:off x="971050" y="1999200"/>
            <a:ext cx="6829200" cy="31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Модель искусственного нейрона,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Маккаллок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и Питтс, 1943 г.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обучения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Хебба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1949 г.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Если нейроны часто срабатывают вместе, то связи между ними укрепляются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Персептрон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Розенблатта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1958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г.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13d898154dd_0_60"/>
          <p:cNvSpPr/>
          <p:nvPr/>
        </p:nvSpPr>
        <p:spPr>
          <a:xfrm>
            <a:off x="2531975" y="5462965"/>
            <a:ext cx="584700" cy="4467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3d898154dd_0_60"/>
          <p:cNvSpPr/>
          <p:nvPr/>
        </p:nvSpPr>
        <p:spPr>
          <a:xfrm>
            <a:off x="3193325" y="5452465"/>
            <a:ext cx="489000" cy="4677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25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3d898154dd_0_60"/>
          <p:cNvSpPr/>
          <p:nvPr/>
        </p:nvSpPr>
        <p:spPr>
          <a:xfrm>
            <a:off x="3835175" y="5452465"/>
            <a:ext cx="489000" cy="46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Модель МакКаллока-Питтса">
            <a:extLst>
              <a:ext uri="{FF2B5EF4-FFF2-40B4-BE49-F238E27FC236}">
                <a16:creationId xmlns:a16="http://schemas.microsoft.com/office/drawing/2014/main" id="{76B3FEF4-0022-2FDC-A013-BC515180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50" y="722213"/>
            <a:ext cx="381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ерцептрон — Википедия">
            <a:extLst>
              <a:ext uri="{FF2B5EF4-FFF2-40B4-BE49-F238E27FC236}">
                <a16:creationId xmlns:a16="http://schemas.microsoft.com/office/drawing/2014/main" id="{63AB07D3-B06D-2ACE-2F44-D151AFAF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04" y="3420465"/>
            <a:ext cx="35560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129;p18"/>
          <p:cNvPicPr preferRelativeResize="0"/>
          <p:nvPr/>
        </p:nvPicPr>
        <p:blipFill rotWithShape="1">
          <a:blip r:embed="rId5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3d898154dd_0_60"/>
          <p:cNvSpPr txBox="1"/>
          <p:nvPr/>
        </p:nvSpPr>
        <p:spPr>
          <a:xfrm>
            <a:off x="2274800" y="332626"/>
            <a:ext cx="6390300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03731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3d898154dd_0_72"/>
          <p:cNvSpPr txBox="1"/>
          <p:nvPr/>
        </p:nvSpPr>
        <p:spPr>
          <a:xfrm>
            <a:off x="2369799" y="218574"/>
            <a:ext cx="9031625" cy="41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Автор термина «искусственный интеллект»</a:t>
            </a:r>
            <a:endParaRPr sz="32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6" name="Google Shape;176;g13d898154dd_0_72"/>
          <p:cNvSpPr txBox="1">
            <a:spLocks noGrp="1"/>
          </p:cNvSpPr>
          <p:nvPr>
            <p:ph type="subTitle" idx="1"/>
          </p:nvPr>
        </p:nvSpPr>
        <p:spPr>
          <a:xfrm>
            <a:off x="1124250" y="4902100"/>
            <a:ext cx="23397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Джон Маккарти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(1927-2011)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13d898154dd_0_72"/>
          <p:cNvSpPr txBox="1"/>
          <p:nvPr/>
        </p:nvSpPr>
        <p:spPr>
          <a:xfrm>
            <a:off x="3890275" y="1841350"/>
            <a:ext cx="3982800" cy="4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«</a:t>
            </a:r>
            <a:r>
              <a:rPr lang="ru-RU" sz="2500">
                <a:solidFill>
                  <a:srgbClr val="252626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Всякий аспект обучения или любое другое свойство интеллекта может в принципе быть столь точно описано, что машина сможет его симулировать</a:t>
            </a:r>
            <a:r>
              <a:rPr lang="ru-RU" sz="3000" b="0" i="0" u="none" strike="noStrike" cap="none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»</a:t>
            </a:r>
            <a:endParaRPr sz="3000" b="0" i="0" u="none" strike="noStrike" cap="none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1956, Дартмутский семинар</a:t>
            </a:r>
            <a:endParaRPr sz="300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13d898154dd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150" y="1915773"/>
            <a:ext cx="2463875" cy="285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3d898154dd_0_72"/>
          <p:cNvSpPr txBox="1"/>
          <p:nvPr/>
        </p:nvSpPr>
        <p:spPr>
          <a:xfrm>
            <a:off x="1062150" y="4385525"/>
            <a:ext cx="246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www.wikipedia.org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395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2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2"/>
          <p:cNvSpPr/>
          <p:nvPr/>
        </p:nvSpPr>
        <p:spPr>
          <a:xfrm>
            <a:off x="1999480" y="199944"/>
            <a:ext cx="710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Основные партнеры ИИ УрФУ сегодня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2" descr="УБРиР - услуги и продукты банка, адреса отделений ..."/>
          <p:cNvSpPr/>
          <p:nvPr/>
        </p:nvSpPr>
        <p:spPr>
          <a:xfrm>
            <a:off x="5979872" y="395809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37" y="6212763"/>
            <a:ext cx="1941985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8772" y="1706052"/>
            <a:ext cx="1334282" cy="369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7132" y="1714692"/>
            <a:ext cx="1929503" cy="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3935" y="3352893"/>
            <a:ext cx="1706289" cy="52828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 txBox="1"/>
          <p:nvPr/>
        </p:nvSpPr>
        <p:spPr>
          <a:xfrm>
            <a:off x="361474" y="2025575"/>
            <a:ext cx="60375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8" marR="0" lvl="1" indent="-89998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 i="0" u="none" strike="noStrike" cap="none" dirty="0">
                <a:solidFill>
                  <a:srgbClr val="0133A3"/>
                </a:solidFill>
                <a:latin typeface="Arial"/>
                <a:ea typeface="Arial"/>
                <a:cs typeface="Arial"/>
                <a:sym typeface="Arial"/>
              </a:rPr>
              <a:t>56 место</a:t>
            </a:r>
            <a:r>
              <a:rPr lang="ru-RU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рейтинге крупнейших </a:t>
            </a:r>
            <a:b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ИТ компаний в России CNews100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14 место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рейтинге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CNews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крупнейших компаний в России в сфере информационной безопасности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6170075" y="2033075"/>
            <a:ext cx="65091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>
                <a:solidFill>
                  <a:srgbClr val="0133A3"/>
                </a:solidFill>
              </a:rPr>
              <a:t>21 строчку</a:t>
            </a:r>
            <a:r>
              <a:rPr lang="ru-RU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рейтинга лучших работодателей HH.ru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>
                <a:solidFill>
                  <a:srgbClr val="0133A3"/>
                </a:solidFill>
              </a:rPr>
              <a:t>4 место</a:t>
            </a:r>
            <a:r>
              <a:rPr lang="ru-RU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среди организаций ИТ-отрасли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>
                <a:solidFill>
                  <a:srgbClr val="0133A3"/>
                </a:solidFill>
              </a:rPr>
              <a:t>Топ-5</a:t>
            </a:r>
            <a:r>
              <a:rPr lang="ru-RU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крупнейших игроков рынка ИИ решений CNews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52" descr="Партнерская сеть"/>
          <p:cNvPicPr preferRelativeResize="0"/>
          <p:nvPr/>
        </p:nvPicPr>
        <p:blipFill rotWithShape="1">
          <a:blip r:embed="rId8">
            <a:alphaModFix/>
          </a:blip>
          <a:srcRect t="36650" b="39527"/>
          <a:stretch/>
        </p:blipFill>
        <p:spPr>
          <a:xfrm>
            <a:off x="2195754" y="6046962"/>
            <a:ext cx="2470843" cy="6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2" descr="Mail.ru Group становится VK | Блог ВКонтакте | ВКонтакте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24928" y="3022471"/>
            <a:ext cx="1751067" cy="99043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 txBox="1"/>
          <p:nvPr/>
        </p:nvSpPr>
        <p:spPr>
          <a:xfrm>
            <a:off x="6132275" y="3772275"/>
            <a:ext cx="6252000" cy="1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Топ 5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компаний в сфере ИИ по версии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Топ 5</a:t>
            </a:r>
            <a:r>
              <a:rPr lang="ru-RU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работодателей в сфере ИТ по версии HH.ru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Топ 10</a:t>
            </a:r>
            <a:r>
              <a:rPr lang="ru-RU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работодателей по версии </a:t>
            </a:r>
            <a:r>
              <a:rPr lang="ru-RU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Forbes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 dirty="0">
                <a:solidFill>
                  <a:srgbClr val="0133A3"/>
                </a:solidFill>
              </a:rPr>
              <a:t>Топ 10</a:t>
            </a:r>
            <a:r>
              <a:rPr lang="ru-RU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ИТ компаний в России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361474" y="3714025"/>
            <a:ext cx="58086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>
                <a:solidFill>
                  <a:srgbClr val="0133A3"/>
                </a:solidFill>
              </a:rPr>
              <a:t>Топ 5</a:t>
            </a: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компаний в сфере ИИ по версии Brand Analytics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>
                <a:solidFill>
                  <a:srgbClr val="0133A3"/>
                </a:solidFill>
              </a:rPr>
              <a:t>Топ 5</a:t>
            </a: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работадателей в сфере ИТ по версии HH.ru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>
                <a:solidFill>
                  <a:srgbClr val="0133A3"/>
                </a:solidFill>
              </a:rPr>
              <a:t>Топ 3</a:t>
            </a: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работодателей по версии Forbes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8" marR="0" lvl="1" indent="-8999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 b="1">
                <a:solidFill>
                  <a:srgbClr val="0133A3"/>
                </a:solidFill>
              </a:rPr>
              <a:t>35 месте</a:t>
            </a:r>
            <a:r>
              <a:rPr lang="ru-RU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рейтинге крупнейших </a:t>
            </a:r>
            <a:b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ИТ компаний в России CNews100</a:t>
            </a:r>
            <a:endParaRPr sz="1600" b="0" i="0" u="none" strike="noStrike" cap="none">
              <a:solidFill>
                <a:srgbClr val="1A1A1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2"/>
          <p:cNvSpPr txBox="1"/>
          <p:nvPr/>
        </p:nvSpPr>
        <p:spPr>
          <a:xfrm>
            <a:off x="-324909" y="5526184"/>
            <a:ext cx="551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0133A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Другие партнеры:</a:t>
            </a:r>
            <a:endParaRPr sz="2000" b="1" i="0" u="none" strike="noStrike" cap="none">
              <a:solidFill>
                <a:srgbClr val="0133A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2"/>
          <p:cNvSpPr/>
          <p:nvPr/>
        </p:nvSpPr>
        <p:spPr>
          <a:xfrm>
            <a:off x="560100" y="1004650"/>
            <a:ext cx="10644900" cy="628500"/>
          </a:xfrm>
          <a:prstGeom prst="frame">
            <a:avLst>
              <a:gd name="adj1" fmla="val 1284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2"/>
          <p:cNvSpPr txBox="1"/>
          <p:nvPr/>
        </p:nvSpPr>
        <p:spPr>
          <a:xfrm>
            <a:off x="953025" y="1035225"/>
            <a:ext cx="1003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133A3"/>
                </a:solidFill>
              </a:rPr>
              <a:t>Партнеры - крупные работодатели - ведущие игроки на рынке ИИ/ИТ в целом</a:t>
            </a:r>
            <a:endParaRPr sz="2000" b="1">
              <a:solidFill>
                <a:srgbClr val="0133A3"/>
              </a:solidFill>
            </a:endParaRPr>
          </a:p>
        </p:txBody>
      </p:sp>
      <p:pic>
        <p:nvPicPr>
          <p:cNvPr id="487" name="Google Shape;487;p52"/>
          <p:cNvPicPr preferRelativeResize="0"/>
          <p:nvPr/>
        </p:nvPicPr>
        <p:blipFill rotWithShape="1">
          <a:blip r:embed="rId10">
            <a:alphaModFix/>
          </a:blip>
          <a:srcRect l="26118" t="6921" r="27963" b="10378"/>
          <a:stretch/>
        </p:blipFill>
        <p:spPr>
          <a:xfrm>
            <a:off x="4810129" y="5717544"/>
            <a:ext cx="1257093" cy="11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Сайт Центра микрохирургии глаза в Екатеринбурге | Коррекция ...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435" y="5717544"/>
            <a:ext cx="1490493" cy="114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3" descr="Российские компании объединились для создания нового вендора / Хабр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10578" r="21884" b="25299"/>
          <a:stretch/>
        </p:blipFill>
        <p:spPr bwMode="auto">
          <a:xfrm>
            <a:off x="7848105" y="5875921"/>
            <a:ext cx="1757455" cy="7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812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898154dd_0_87"/>
          <p:cNvSpPr txBox="1"/>
          <p:nvPr/>
        </p:nvSpPr>
        <p:spPr>
          <a:xfrm>
            <a:off x="426764" y="1650562"/>
            <a:ext cx="6829200" cy="43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Автоматический перевод 1950-60 гг.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Перевести с английского на русский и обратно выражение “Крепок дух, но немощна плоть”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Результат: “Водка хорошая, но мясо протухло”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Свертывание разработок и финансирования в 1964 г.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Минский,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Пайперт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Персептроны, 1969 г.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Ограничения персептронов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3d898154dd_0_87"/>
          <p:cNvSpPr txBox="1"/>
          <p:nvPr/>
        </p:nvSpPr>
        <p:spPr>
          <a:xfrm>
            <a:off x="1934099" y="271888"/>
            <a:ext cx="1007692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Первая зима искусственного интеллекта</a:t>
            </a:r>
            <a:endParaRPr sz="4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45186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13B34-475B-AACA-3EE7-5E7C402D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444" y="2137369"/>
            <a:ext cx="2664296" cy="16772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46361B-8740-5BD0-4A2E-3AB738BC7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789" y="2203246"/>
            <a:ext cx="2682137" cy="161095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66ABF-8DAB-9AC6-1E05-6BC34F2C5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410" y="4429841"/>
            <a:ext cx="2687999" cy="18228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B8CA07-CB1E-6681-3A12-CEB355493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055" y="4530348"/>
            <a:ext cx="2761594" cy="151671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5262D5D-65A6-2C01-441A-7FC04B50C120}"/>
              </a:ext>
            </a:extLst>
          </p:cNvPr>
          <p:cNvCxnSpPr/>
          <p:nvPr/>
        </p:nvCxnSpPr>
        <p:spPr>
          <a:xfrm>
            <a:off x="4699518" y="1744933"/>
            <a:ext cx="0" cy="46684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BEAE9B6-3ED5-0FC4-3412-A895BE77189E}"/>
              </a:ext>
            </a:extLst>
          </p:cNvPr>
          <p:cNvCxnSpPr/>
          <p:nvPr/>
        </p:nvCxnSpPr>
        <p:spPr>
          <a:xfrm>
            <a:off x="11684294" y="1744933"/>
            <a:ext cx="0" cy="46684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F61C399-6976-BB3F-F332-F3682CA40238}"/>
              </a:ext>
            </a:extLst>
          </p:cNvPr>
          <p:cNvCxnSpPr/>
          <p:nvPr/>
        </p:nvCxnSpPr>
        <p:spPr>
          <a:xfrm>
            <a:off x="4699518" y="3965137"/>
            <a:ext cx="69847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1FBB06E-6536-323C-E9EE-F8E5A8D43415}"/>
              </a:ext>
            </a:extLst>
          </p:cNvPr>
          <p:cNvCxnSpPr/>
          <p:nvPr/>
        </p:nvCxnSpPr>
        <p:spPr>
          <a:xfrm>
            <a:off x="8173490" y="1757929"/>
            <a:ext cx="0" cy="46554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D5590-5736-B2FD-E43B-4A4A7501B4E7}"/>
              </a:ext>
            </a:extLst>
          </p:cNvPr>
          <p:cNvSpPr txBox="1"/>
          <p:nvPr/>
        </p:nvSpPr>
        <p:spPr>
          <a:xfrm rot="16200000">
            <a:off x="3819265" y="2552166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expensive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11E7B-7DBF-EEAC-8EAE-E288573E9EBB}"/>
              </a:ext>
            </a:extLst>
          </p:cNvPr>
          <p:cNvSpPr txBox="1"/>
          <p:nvPr/>
        </p:nvSpPr>
        <p:spPr>
          <a:xfrm rot="16200000">
            <a:off x="3990252" y="504362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cheap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A3DA9-2161-A598-D374-8AF6E32E79E3}"/>
              </a:ext>
            </a:extLst>
          </p:cNvPr>
          <p:cNvSpPr txBox="1"/>
          <p:nvPr/>
        </p:nvSpPr>
        <p:spPr>
          <a:xfrm rot="16200000">
            <a:off x="3131237" y="3730544"/>
            <a:ext cx="173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 2 - Price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864AA-132D-9C3F-B520-1F58A8FAE2F6}"/>
              </a:ext>
            </a:extLst>
          </p:cNvPr>
          <p:cNvSpPr txBox="1"/>
          <p:nvPr/>
        </p:nvSpPr>
        <p:spPr>
          <a:xfrm>
            <a:off x="5402492" y="1388597"/>
            <a:ext cx="241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off-road car</a:t>
            </a:r>
            <a:r>
              <a:rPr lang="ru-RU" dirty="0"/>
              <a:t> (</a:t>
            </a:r>
            <a:r>
              <a:rPr lang="en-US" dirty="0"/>
              <a:t>big power)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3A6D3-BFEA-6B24-C13E-9404D072D03D}"/>
              </a:ext>
            </a:extLst>
          </p:cNvPr>
          <p:cNvSpPr txBox="1"/>
          <p:nvPr/>
        </p:nvSpPr>
        <p:spPr>
          <a:xfrm>
            <a:off x="8743812" y="1404207"/>
            <a:ext cx="282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power</a:t>
            </a:r>
            <a:r>
              <a:rPr lang="ru-RU" dirty="0"/>
              <a:t> (</a:t>
            </a:r>
            <a:r>
              <a:rPr lang="en-US" dirty="0"/>
              <a:t>passenger car</a:t>
            </a:r>
            <a:r>
              <a:rPr lang="ru-RU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4535F7-0140-E335-C55B-238921638EC4}"/>
              </a:ext>
            </a:extLst>
          </p:cNvPr>
          <p:cNvSpPr txBox="1"/>
          <p:nvPr/>
        </p:nvSpPr>
        <p:spPr>
          <a:xfrm>
            <a:off x="9293716" y="4060509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Popular car</a:t>
            </a:r>
            <a:endParaRPr lang="ru-RU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66A53-2EAF-C7DC-82ED-D1A4259B8003}"/>
              </a:ext>
            </a:extLst>
          </p:cNvPr>
          <p:cNvSpPr txBox="1"/>
          <p:nvPr/>
        </p:nvSpPr>
        <p:spPr>
          <a:xfrm>
            <a:off x="5674809" y="1831809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Popular car</a:t>
            </a:r>
            <a:endParaRPr lang="ru-RU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8012B8-D68E-AA86-4718-EF2FEC44B9D1}"/>
              </a:ext>
            </a:extLst>
          </p:cNvPr>
          <p:cNvSpPr txBox="1"/>
          <p:nvPr/>
        </p:nvSpPr>
        <p:spPr>
          <a:xfrm>
            <a:off x="9478547" y="1757929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Unpopular car</a:t>
            </a:r>
            <a:endParaRPr lang="ru-RU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EC1F5-A36F-36A9-5A37-8389328E0609}"/>
              </a:ext>
            </a:extLst>
          </p:cNvPr>
          <p:cNvSpPr txBox="1"/>
          <p:nvPr/>
        </p:nvSpPr>
        <p:spPr>
          <a:xfrm>
            <a:off x="5780201" y="4012823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Unpopular car</a:t>
            </a:r>
            <a:endParaRPr lang="ru-RU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9C762-F61A-CF1D-046A-7EE5C3E313B1}"/>
              </a:ext>
            </a:extLst>
          </p:cNvPr>
          <p:cNvSpPr txBox="1"/>
          <p:nvPr/>
        </p:nvSpPr>
        <p:spPr>
          <a:xfrm>
            <a:off x="7781003" y="1158604"/>
            <a:ext cx="192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 1  - Power</a:t>
            </a:r>
            <a:endParaRPr lang="ru-RU" b="1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2120756-AADE-D0FB-7FAD-0C495F3D9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476" y="5448696"/>
            <a:ext cx="1528761" cy="747712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EED56C48-B8CD-CF76-37CD-A13F19D031CF}"/>
              </a:ext>
            </a:extLst>
          </p:cNvPr>
          <p:cNvCxnSpPr/>
          <p:nvPr/>
        </p:nvCxnSpPr>
        <p:spPr>
          <a:xfrm>
            <a:off x="4699518" y="1744933"/>
            <a:ext cx="69847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3F0EFDE-7D6C-0DB5-2B86-EE7FAA0C9B2E}"/>
              </a:ext>
            </a:extLst>
          </p:cNvPr>
          <p:cNvCxnSpPr/>
          <p:nvPr/>
        </p:nvCxnSpPr>
        <p:spPr>
          <a:xfrm>
            <a:off x="4699518" y="6413409"/>
            <a:ext cx="69847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4F1E02-07FC-31F1-C179-A47523589179}"/>
              </a:ext>
            </a:extLst>
          </p:cNvPr>
          <p:cNvSpPr txBox="1"/>
          <p:nvPr/>
        </p:nvSpPr>
        <p:spPr>
          <a:xfrm>
            <a:off x="-67729" y="2459199"/>
            <a:ext cx="60960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Минский, </a:t>
            </a:r>
            <a:r>
              <a:rPr lang="ru-RU" sz="1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Пайперт</a:t>
            </a:r>
            <a:r>
              <a:rPr lang="ru-RU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Персептроны, 1969 г.</a:t>
            </a:r>
          </a:p>
          <a:p>
            <a:pPr marL="899999" marR="0" lvl="0" indent="-35559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Ограничения персептронов</a:t>
            </a:r>
          </a:p>
          <a:p>
            <a:pPr marL="899999" marR="0" lvl="0" indent="-35559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XOR</a:t>
            </a:r>
            <a:r>
              <a:rPr lang="en-US" sz="1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проблема</a:t>
            </a:r>
            <a:endParaRPr lang="ru-RU" sz="1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" name="Google Shape;129;p18"/>
          <p:cNvPicPr preferRelativeResize="0"/>
          <p:nvPr/>
        </p:nvPicPr>
        <p:blipFill rotWithShape="1">
          <a:blip r:embed="rId8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3d898154dd_0_87"/>
          <p:cNvSpPr txBox="1"/>
          <p:nvPr/>
        </p:nvSpPr>
        <p:spPr>
          <a:xfrm>
            <a:off x="2016792" y="211647"/>
            <a:ext cx="9553050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Первая зима искусственного интеллекта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6283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d898154dd_0_0"/>
          <p:cNvSpPr txBox="1"/>
          <p:nvPr/>
        </p:nvSpPr>
        <p:spPr>
          <a:xfrm>
            <a:off x="971050" y="1999200"/>
            <a:ext cx="6829200" cy="4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Экспертные системы (1970-85 гг.)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Если [условие], то [вывод]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Примеры экспертных систем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MYCIN – диагностика заболеваний крови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XCON – составление спецификации комплектующих на основе заказа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Специализированные компьютеры для ИИ – LISP-машины  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3d898154dd_0_0"/>
          <p:cNvSpPr txBox="1"/>
          <p:nvPr/>
        </p:nvSpPr>
        <p:spPr>
          <a:xfrm>
            <a:off x="1874750" y="267655"/>
            <a:ext cx="10526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Этап экспертных систем в искусственном интеллекте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271592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d898154dd_0_106"/>
          <p:cNvSpPr txBox="1"/>
          <p:nvPr/>
        </p:nvSpPr>
        <p:spPr>
          <a:xfrm>
            <a:off x="971050" y="1999200"/>
            <a:ext cx="6829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Падение популярности экспертных систем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Правила быстро становятся очень сложными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Фиксированные правила не учитывают неопределенность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Коллапс LISP-машин, 1987 г.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899999" marR="0" lvl="0" indent="-35559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Рабочие станции и персональные компьютеры предоставили большую производительность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3d898154dd_0_106"/>
          <p:cNvSpPr txBox="1"/>
          <p:nvPr/>
        </p:nvSpPr>
        <p:spPr>
          <a:xfrm>
            <a:off x="2038874" y="228862"/>
            <a:ext cx="9667351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Вторая зима искусственного интеллекта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8399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d898154dd_0_98"/>
          <p:cNvSpPr txBox="1"/>
          <p:nvPr/>
        </p:nvSpPr>
        <p:spPr>
          <a:xfrm>
            <a:off x="949760" y="1652675"/>
            <a:ext cx="6829200" cy="340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Обучение многослойных нейронных сетей, 1986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90000" marR="0" lvl="0" indent="-3555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-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Алгоритм обратного распространения ошибки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Распознавание рукописных цифр с помощью глубоких нейронных сетей, 1989, 1997 – Le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g13d898154dd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83" y="4321375"/>
            <a:ext cx="2908955" cy="17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3d898154dd_0_98"/>
          <p:cNvSpPr txBox="1"/>
          <p:nvPr/>
        </p:nvSpPr>
        <p:spPr>
          <a:xfrm>
            <a:off x="495275" y="6188764"/>
            <a:ext cx="270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www.wikipedia.org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LeNet Explained | Papers With Code">
            <a:extLst>
              <a:ext uri="{FF2B5EF4-FFF2-40B4-BE49-F238E27FC236}">
                <a16:creationId xmlns:a16="http://schemas.microsoft.com/office/drawing/2014/main" id="{858277C3-6D45-6A0B-30D2-DA7D817B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9" y="4370299"/>
            <a:ext cx="6705600" cy="20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18;g13d898154dd_0_98">
            <a:extLst>
              <a:ext uri="{FF2B5EF4-FFF2-40B4-BE49-F238E27FC236}">
                <a16:creationId xmlns:a16="http://schemas.microsoft.com/office/drawing/2014/main" id="{92D25096-7EB6-90DA-2C89-EBDCB47FE4E2}"/>
              </a:ext>
            </a:extLst>
          </p:cNvPr>
          <p:cNvSpPr txBox="1"/>
          <p:nvPr/>
        </p:nvSpPr>
        <p:spPr>
          <a:xfrm>
            <a:off x="4033132" y="6381214"/>
            <a:ext cx="6025268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</a:t>
            </a:r>
            <a:r>
              <a:rPr lang="en-US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</a:t>
            </a:r>
            <a:r>
              <a:rPr lang="en" sz="13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paperswithcode.com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29;p18"/>
          <p:cNvPicPr preferRelativeResize="0"/>
          <p:nvPr/>
        </p:nvPicPr>
        <p:blipFill rotWithShape="1">
          <a:blip r:embed="rId5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3d898154dd_0_98"/>
          <p:cNvSpPr txBox="1"/>
          <p:nvPr/>
        </p:nvSpPr>
        <p:spPr>
          <a:xfrm>
            <a:off x="2541500" y="325027"/>
            <a:ext cx="63903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Глубокие нейронные сети</a:t>
            </a:r>
            <a:endParaRPr sz="4000" b="0" i="0" u="none" strike="noStrike" cap="none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23015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3d898154dd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61" y="1748827"/>
            <a:ext cx="2788550" cy="41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3d898154dd_0_116"/>
          <p:cNvSpPr txBox="1"/>
          <p:nvPr/>
        </p:nvSpPr>
        <p:spPr>
          <a:xfrm>
            <a:off x="1124225" y="5544575"/>
            <a:ext cx="301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Источник: www.</a:t>
            </a:r>
            <a:r>
              <a:rPr lang="ru-RU" sz="13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3d898154dd_0_116"/>
          <p:cNvSpPr txBox="1"/>
          <p:nvPr/>
        </p:nvSpPr>
        <p:spPr>
          <a:xfrm>
            <a:off x="5163563" y="2089950"/>
            <a:ext cx="3447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1997 году шахматный суперкомпьютер Deep Blue компании IBM победил чемпиона мира Гарри Гаспарова</a:t>
            </a:r>
            <a:endParaRPr sz="2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3d898154dd_0_116"/>
          <p:cNvSpPr txBox="1"/>
          <p:nvPr/>
        </p:nvSpPr>
        <p:spPr>
          <a:xfrm>
            <a:off x="2032061" y="229597"/>
            <a:ext cx="10717301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ИИ победил человека в шахматах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43401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d898154dd_0_128"/>
          <p:cNvSpPr txBox="1"/>
          <p:nvPr/>
        </p:nvSpPr>
        <p:spPr>
          <a:xfrm>
            <a:off x="577550" y="6034733"/>
            <a:ext cx="301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 www.</a:t>
            </a: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3d898154dd_0_128"/>
          <p:cNvSpPr txBox="1"/>
          <p:nvPr/>
        </p:nvSpPr>
        <p:spPr>
          <a:xfrm>
            <a:off x="3654275" y="1650562"/>
            <a:ext cx="7590668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2012 году глубокая нейронная сеть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AlexNet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позволила существенно увеличить качество распознавания объектов на изображениях 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g13d898154dd_0_128"/>
          <p:cNvPicPr preferRelativeResize="0"/>
          <p:nvPr/>
        </p:nvPicPr>
        <p:blipFill rotWithShape="1">
          <a:blip r:embed="rId3">
            <a:alphaModFix/>
          </a:blip>
          <a:srcRect l="49844" t="5577" b="3875"/>
          <a:stretch/>
        </p:blipFill>
        <p:spPr>
          <a:xfrm>
            <a:off x="432050" y="1760460"/>
            <a:ext cx="3156900" cy="427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ImageNet">
            <a:extLst>
              <a:ext uri="{FF2B5EF4-FFF2-40B4-BE49-F238E27FC236}">
                <a16:creationId xmlns:a16="http://schemas.microsoft.com/office/drawing/2014/main" id="{57428087-D312-5C03-CCAD-87067EE0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14" y="2929016"/>
            <a:ext cx="6955972" cy="31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7;g13d898154dd_0_128">
            <a:extLst>
              <a:ext uri="{FF2B5EF4-FFF2-40B4-BE49-F238E27FC236}">
                <a16:creationId xmlns:a16="http://schemas.microsoft.com/office/drawing/2014/main" id="{E8083B2D-6C2F-C07D-8486-2D3F70AF7898}"/>
              </a:ext>
            </a:extLst>
          </p:cNvPr>
          <p:cNvSpPr txBox="1"/>
          <p:nvPr/>
        </p:nvSpPr>
        <p:spPr>
          <a:xfrm>
            <a:off x="5591652" y="6063295"/>
            <a:ext cx="6360862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</a:t>
            </a:r>
            <a:r>
              <a:rPr lang="en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devopedia.org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300" b="0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29;p18"/>
          <p:cNvPicPr preferRelativeResize="0"/>
          <p:nvPr/>
        </p:nvPicPr>
        <p:blipFill rotWithShape="1">
          <a:blip r:embed="rId5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3d898154dd_0_128"/>
          <p:cNvSpPr txBox="1"/>
          <p:nvPr/>
        </p:nvSpPr>
        <p:spPr>
          <a:xfrm>
            <a:off x="1795684" y="326496"/>
            <a:ext cx="11307850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 в компьютерном изображении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96566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d898154dd_0_128"/>
          <p:cNvSpPr txBox="1"/>
          <p:nvPr/>
        </p:nvSpPr>
        <p:spPr>
          <a:xfrm>
            <a:off x="1846175" y="1262741"/>
            <a:ext cx="759066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201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году глубокая нейронная сеть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Net </a:t>
            </a:r>
            <a:r>
              <a:rPr lang="en-US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взашла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человека на соревнованиях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ILSVRC </a:t>
            </a:r>
            <a:r>
              <a:rPr lang="en-US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Top-5 accuracy</a:t>
            </a: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A8A3C-BCD6-9715-C0D7-4A635B6CE3E9}"/>
              </a:ext>
            </a:extLst>
          </p:cNvPr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4F693-1094-114E-D9C8-1C52E971F9B2}"/>
              </a:ext>
            </a:extLst>
          </p:cNvPr>
          <p:cNvSpPr txBox="1"/>
          <p:nvPr/>
        </p:nvSpPr>
        <p:spPr>
          <a:xfrm>
            <a:off x="3276600" y="648812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paperswithcode.com</a:t>
            </a:r>
            <a:r>
              <a:rPr lang="ru-RU" dirty="0"/>
              <a:t>/</a:t>
            </a:r>
            <a:r>
              <a:rPr lang="ru-RU" dirty="0" err="1"/>
              <a:t>sota</a:t>
            </a:r>
            <a:r>
              <a:rPr lang="ru-RU" dirty="0"/>
              <a:t>/</a:t>
            </a:r>
            <a:r>
              <a:rPr lang="ru-RU" dirty="0" err="1"/>
              <a:t>image-classification-on-imagenet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872815-E26D-57D0-E618-2E693D6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63" y="2106219"/>
            <a:ext cx="10870293" cy="4127959"/>
          </a:xfrm>
          <a:prstGeom prst="rect">
            <a:avLst/>
          </a:prstGeom>
        </p:spPr>
      </p:pic>
      <p:pic>
        <p:nvPicPr>
          <p:cNvPr id="9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3d898154dd_0_128"/>
          <p:cNvSpPr txBox="1"/>
          <p:nvPr/>
        </p:nvSpPr>
        <p:spPr>
          <a:xfrm>
            <a:off x="1846175" y="345791"/>
            <a:ext cx="12346075" cy="41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 в компьютерном изображении</a:t>
            </a:r>
            <a:endParaRPr sz="32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632100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d898154dd_0_140"/>
          <p:cNvSpPr txBox="1"/>
          <p:nvPr/>
        </p:nvSpPr>
        <p:spPr>
          <a:xfrm>
            <a:off x="1639381" y="3965675"/>
            <a:ext cx="301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Источник: www.</a:t>
            </a:r>
            <a:r>
              <a:rPr lang="ru-RU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3d898154dd_0_140"/>
          <p:cNvSpPr txBox="1"/>
          <p:nvPr/>
        </p:nvSpPr>
        <p:spPr>
          <a:xfrm>
            <a:off x="5222556" y="2089950"/>
            <a:ext cx="3447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2016 году система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AlphaGo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компании Deep Mind победила чемпиона мира по игре в Go  Ли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Сэдоля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g13d898154dd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81" y="2863976"/>
            <a:ext cx="3813550" cy="9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AlphaGo versus Lee Sedol - Wikipedia">
            <a:extLst>
              <a:ext uri="{FF2B5EF4-FFF2-40B4-BE49-F238E27FC236}">
                <a16:creationId xmlns:a16="http://schemas.microsoft.com/office/drawing/2014/main" id="{BCCACFD2-7C57-4CE4-2934-AF31F4725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029" y="358077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27;g13d898154dd_0_116">
            <a:extLst>
              <a:ext uri="{FF2B5EF4-FFF2-40B4-BE49-F238E27FC236}">
                <a16:creationId xmlns:a16="http://schemas.microsoft.com/office/drawing/2014/main" id="{BB91842A-E2D3-87DD-5862-DCA4F7D4104A}"/>
              </a:ext>
            </a:extLst>
          </p:cNvPr>
          <p:cNvSpPr txBox="1"/>
          <p:nvPr/>
        </p:nvSpPr>
        <p:spPr>
          <a:xfrm>
            <a:off x="7633882" y="6374775"/>
            <a:ext cx="30114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Источник: </a:t>
            </a:r>
            <a:r>
              <a:rPr lang="ru-RU" sz="1300" b="0" i="0" u="none" strike="noStrike" cap="none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www.</a:t>
            </a:r>
            <a:r>
              <a:rPr lang="ru-RU" sz="13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29;p18"/>
          <p:cNvPicPr preferRelativeResize="0"/>
          <p:nvPr/>
        </p:nvPicPr>
        <p:blipFill rotWithShape="1">
          <a:blip r:embed="rId5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3d898154dd_0_140"/>
          <p:cNvSpPr txBox="1"/>
          <p:nvPr/>
        </p:nvSpPr>
        <p:spPr>
          <a:xfrm>
            <a:off x="1846176" y="373319"/>
            <a:ext cx="10345824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Искусственный интеллект победил человека в </a:t>
            </a:r>
            <a:r>
              <a:rPr lang="ru-RU" sz="3000" dirty="0" err="1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Go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50687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d898154dd_0_152"/>
          <p:cNvSpPr txBox="1"/>
          <p:nvPr/>
        </p:nvSpPr>
        <p:spPr>
          <a:xfrm>
            <a:off x="1890063" y="5134475"/>
            <a:ext cx="301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-RU"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Источник: www.</a:t>
            </a:r>
            <a:r>
              <a:rPr lang="ru-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wikipedia.org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3d898154dd_0_152"/>
          <p:cNvSpPr txBox="1"/>
          <p:nvPr/>
        </p:nvSpPr>
        <p:spPr>
          <a:xfrm>
            <a:off x="5462375" y="1912800"/>
            <a:ext cx="34476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52396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2017 году предложена архитектура нейронной сети “Трансформер”, которая позволила существенно повысить качество решения задач обработки естественного языка</a:t>
            </a:r>
            <a:endParaRPr sz="2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g13d898154dd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175" y="2025187"/>
            <a:ext cx="3807173" cy="302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3d898154dd_0_152"/>
          <p:cNvSpPr txBox="1"/>
          <p:nvPr/>
        </p:nvSpPr>
        <p:spPr>
          <a:xfrm>
            <a:off x="1890063" y="267655"/>
            <a:ext cx="101077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Нейронные сети в обработке естественного языка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81385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1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/>
          <p:nvPr/>
        </p:nvSpPr>
        <p:spPr>
          <a:xfrm>
            <a:off x="1999480" y="199944"/>
            <a:ext cx="86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Востребованность тематики ИИ в разрезе отраслей - фокус УРФУ</a:t>
            </a:r>
            <a:endParaRPr/>
          </a:p>
        </p:txBody>
      </p:sp>
      <p:sp>
        <p:nvSpPr>
          <p:cNvPr id="458" name="Google Shape;458;p51"/>
          <p:cNvSpPr txBox="1"/>
          <p:nvPr/>
        </p:nvSpPr>
        <p:spPr>
          <a:xfrm>
            <a:off x="302200" y="1108000"/>
            <a:ext cx="5416200" cy="2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marR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1945900" y="1952900"/>
            <a:ext cx="50202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1"/>
          <p:cNvSpPr/>
          <p:nvPr/>
        </p:nvSpPr>
        <p:spPr>
          <a:xfrm>
            <a:off x="302200" y="1059575"/>
            <a:ext cx="5544600" cy="196320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1600" b="1" dirty="0">
                <a:solidFill>
                  <a:srgbClr val="0133A3"/>
                </a:solidFill>
              </a:rPr>
              <a:t>9.04.01 Инженерия искусственного интеллекта</a:t>
            </a:r>
            <a:endParaRPr sz="1600" dirty="0">
              <a:solidFill>
                <a:srgbClr val="0133A3"/>
              </a:solidFill>
            </a:endParaRPr>
          </a:p>
          <a:p>
            <a:pPr marL="228600" lvl="0" indent="-1651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Разработка крупных программных систем, использующих машинное обучение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1600" b="1" dirty="0">
                <a:solidFill>
                  <a:srgbClr val="0133A3"/>
                </a:solidFill>
              </a:rPr>
              <a:t>09.04.02 </a:t>
            </a:r>
            <a:r>
              <a:rPr lang="ru-RU" sz="1600" b="1" dirty="0" err="1">
                <a:solidFill>
                  <a:srgbClr val="0133A3"/>
                </a:solidFill>
              </a:rPr>
              <a:t>Practical</a:t>
            </a:r>
            <a:r>
              <a:rPr lang="ru-RU" sz="1600" b="1" dirty="0">
                <a:solidFill>
                  <a:srgbClr val="0133A3"/>
                </a:solidFill>
              </a:rPr>
              <a:t> </a:t>
            </a:r>
            <a:r>
              <a:rPr lang="ru-RU" sz="1600" b="1" dirty="0" err="1">
                <a:solidFill>
                  <a:srgbClr val="0133A3"/>
                </a:solidFill>
              </a:rPr>
              <a:t>Artificial</a:t>
            </a:r>
            <a:r>
              <a:rPr lang="ru-RU" sz="1600" b="1" dirty="0">
                <a:solidFill>
                  <a:srgbClr val="0133A3"/>
                </a:solidFill>
              </a:rPr>
              <a:t> </a:t>
            </a:r>
            <a:r>
              <a:rPr lang="ru-RU" sz="1600" b="1" dirty="0" err="1">
                <a:solidFill>
                  <a:srgbClr val="0133A3"/>
                </a:solidFill>
              </a:rPr>
              <a:t>Intelligence</a:t>
            </a:r>
            <a:endParaRPr sz="1600" dirty="0">
              <a:solidFill>
                <a:srgbClr val="0133A3"/>
              </a:solidFill>
            </a:endParaRPr>
          </a:p>
          <a:p>
            <a:pPr marL="228600" lvl="0" indent="-1651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Методы и инструменты решения прикладных задач с использованием искусственного интеллекта</a:t>
            </a:r>
            <a:endParaRPr sz="1600" dirty="0"/>
          </a:p>
        </p:txBody>
      </p:sp>
      <p:sp>
        <p:nvSpPr>
          <p:cNvPr id="461" name="Google Shape;461;p51"/>
          <p:cNvSpPr/>
          <p:nvPr/>
        </p:nvSpPr>
        <p:spPr>
          <a:xfrm>
            <a:off x="721800" y="5493225"/>
            <a:ext cx="10682700" cy="1015800"/>
          </a:xfrm>
          <a:prstGeom prst="frame">
            <a:avLst>
              <a:gd name="adj1" fmla="val 1284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1"/>
          <p:cNvSpPr/>
          <p:nvPr/>
        </p:nvSpPr>
        <p:spPr>
          <a:xfrm>
            <a:off x="6277999" y="954575"/>
            <a:ext cx="5733025" cy="217320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133A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0133A3"/>
                </a:solidFill>
              </a:rPr>
              <a:t>09.03.01 Алгоритмы искусственного интеллекта</a:t>
            </a:r>
            <a:endParaRPr sz="1600" b="1" dirty="0">
              <a:solidFill>
                <a:srgbClr val="0133A3"/>
              </a:solidFill>
            </a:endParaRPr>
          </a:p>
          <a:p>
            <a:pPr marL="228600" lvl="0" indent="-1651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Основы использования методов искусственного интеллекта в программных проектах и при решении прикладных задач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0133A3"/>
                </a:solidFill>
              </a:rPr>
              <a:t>09.03.03 Прикладной искусственный интеллект</a:t>
            </a:r>
            <a:endParaRPr sz="1600" dirty="0">
              <a:solidFill>
                <a:srgbClr val="0133A3"/>
              </a:solidFill>
            </a:endParaRPr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Основы  прикладных аспектов решения задач с использованием больших данных и искусственного интеллекта</a:t>
            </a:r>
            <a:endParaRPr sz="1600" b="1" dirty="0">
              <a:solidFill>
                <a:srgbClr val="0133A3"/>
              </a:solidFill>
            </a:endParaRPr>
          </a:p>
        </p:txBody>
      </p:sp>
      <p:sp>
        <p:nvSpPr>
          <p:cNvPr id="463" name="Google Shape;463;p51"/>
          <p:cNvSpPr/>
          <p:nvPr/>
        </p:nvSpPr>
        <p:spPr>
          <a:xfrm>
            <a:off x="184150" y="3159250"/>
            <a:ext cx="5780700" cy="2092200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133A3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>
                <a:solidFill>
                  <a:srgbClr val="0133A3"/>
                </a:solidFill>
              </a:rPr>
              <a:t>01.04.04 Искусственный интеллект в электроэнергетике</a:t>
            </a:r>
            <a:endParaRPr sz="1300">
              <a:solidFill>
                <a:srgbClr val="0133A3"/>
              </a:solidFill>
            </a:endParaRPr>
          </a:p>
          <a:p>
            <a:pPr marL="228600" lvl="0" indent="-160337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1300">
                <a:solidFill>
                  <a:schemeClr val="dk1"/>
                </a:solidFill>
              </a:rPr>
              <a:t>Решение прикладных задач математики в области электроэнергетики с использованием искусственного интеллекта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>
                <a:solidFill>
                  <a:srgbClr val="0133A3"/>
                </a:solidFill>
              </a:rPr>
              <a:t>13.04.02 Интеллектуальные городские энергетические системы</a:t>
            </a:r>
            <a:endParaRPr sz="1300">
              <a:solidFill>
                <a:srgbClr val="0133A3"/>
              </a:solidFill>
            </a:endParaRPr>
          </a:p>
          <a:p>
            <a:pPr marL="228600" lvl="0" indent="-160337" algn="just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ru-RU" sz="1300">
                <a:solidFill>
                  <a:schemeClr val="dk1"/>
                </a:solidFill>
              </a:rPr>
              <a:t>Проектирование, эксплуатация, контроль и анализа функционирования современных городских электроэнергетических систем с применением технологий машинного обучения</a:t>
            </a:r>
            <a:endParaRPr sz="1300" b="1">
              <a:solidFill>
                <a:srgbClr val="0133A3"/>
              </a:solidFill>
            </a:endParaRPr>
          </a:p>
        </p:txBody>
      </p:sp>
      <p:sp>
        <p:nvSpPr>
          <p:cNvPr id="464" name="Google Shape;464;p51"/>
          <p:cNvSpPr/>
          <p:nvPr/>
        </p:nvSpPr>
        <p:spPr>
          <a:xfrm>
            <a:off x="6159950" y="3264400"/>
            <a:ext cx="5780700" cy="2092200"/>
          </a:xfrm>
          <a:prstGeom prst="roundRect">
            <a:avLst>
              <a:gd name="adj" fmla="val 50000"/>
            </a:avLst>
          </a:prstGeom>
          <a:solidFill>
            <a:srgbClr val="E9EF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133A3"/>
              </a:buClr>
              <a:buSzPts val="2200"/>
              <a:buChar char="•"/>
            </a:pPr>
            <a:r>
              <a:rPr lang="ru-RU" sz="1600" dirty="0">
                <a:solidFill>
                  <a:srgbClr val="0133A3"/>
                </a:solidFill>
                <a:latin typeface="Roboto"/>
                <a:ea typeface="Roboto"/>
                <a:cs typeface="Roboto"/>
                <a:sym typeface="Roboto"/>
              </a:rPr>
              <a:t>сквозной модуль в программах ВО с отраслевой спецификой</a:t>
            </a:r>
            <a:endParaRPr sz="1600" dirty="0">
              <a:solidFill>
                <a:srgbClr val="0133A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133A3"/>
              </a:buClr>
              <a:buSzPts val="2200"/>
              <a:buChar char="•"/>
            </a:pPr>
            <a:r>
              <a:rPr lang="ru-RU" sz="1600" dirty="0">
                <a:solidFill>
                  <a:srgbClr val="0133A3"/>
                </a:solidFill>
                <a:latin typeface="Roboto"/>
                <a:ea typeface="Roboto"/>
                <a:cs typeface="Roboto"/>
                <a:sym typeface="Roboto"/>
              </a:rPr>
              <a:t>Отраслевые прикладные ИИ программы на базе созданных экспертных программ </a:t>
            </a:r>
            <a:endParaRPr sz="1600" dirty="0">
              <a:solidFill>
                <a:srgbClr val="0133A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133A3"/>
              </a:buClr>
              <a:buSzPts val="2200"/>
              <a:buChar char="•"/>
            </a:pPr>
            <a:r>
              <a:rPr lang="ru-RU" sz="1600" dirty="0">
                <a:solidFill>
                  <a:srgbClr val="0133A3"/>
                </a:solidFill>
                <a:latin typeface="Roboto"/>
                <a:ea typeface="Roboto"/>
                <a:cs typeface="Roboto"/>
                <a:sym typeface="Roboto"/>
              </a:rPr>
              <a:t>Центр компетенций и экспертный совет в ИИ</a:t>
            </a:r>
            <a:endParaRPr sz="1600" dirty="0">
              <a:solidFill>
                <a:srgbClr val="0133A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300" b="1" dirty="0">
              <a:solidFill>
                <a:srgbClr val="0133A3"/>
              </a:solidFill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721800" y="5631675"/>
            <a:ext cx="1074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dk1"/>
                </a:solidFill>
                <a:highlight>
                  <a:schemeClr val="lt1"/>
                </a:highlight>
              </a:rPr>
              <a:t>В первую очередь  созданы экспертные программы в ИИ бакалавриат и магистратура) и апробирована отраслевые программа в электроэнергетики (магистратура).</a:t>
            </a:r>
            <a:endParaRPr sz="18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5214" y="3127775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Отраслевой ИИ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6689" y="882389"/>
            <a:ext cx="216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ИИ разработка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60143" y="89222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ИИ База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60549" y="3200200"/>
            <a:ext cx="2230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Стратегия ВУЗА</a:t>
            </a:r>
          </a:p>
        </p:txBody>
      </p:sp>
    </p:spTree>
    <p:extLst>
      <p:ext uri="{BB962C8B-B14F-4D97-AF65-F5344CB8AC3E}">
        <p14:creationId xmlns:p14="http://schemas.microsoft.com/office/powerpoint/2010/main" val="4132271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3d898154dd_0_152"/>
          <p:cNvSpPr txBox="1"/>
          <p:nvPr/>
        </p:nvSpPr>
        <p:spPr>
          <a:xfrm>
            <a:off x="1890063" y="267655"/>
            <a:ext cx="101077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Большие языковые модели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3" y="1407884"/>
            <a:ext cx="5226331" cy="520427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9657" y="6450607"/>
            <a:ext cx="1076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https://www.aporia.com/learn/exploring-architectures-and-capabilities-of-foundational-llms/</a:t>
            </a:r>
          </a:p>
        </p:txBody>
      </p:sp>
    </p:spTree>
    <p:extLst>
      <p:ext uri="{BB962C8B-B14F-4D97-AF65-F5344CB8AC3E}">
        <p14:creationId xmlns:p14="http://schemas.microsoft.com/office/powerpoint/2010/main" val="1445669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3d898154dd_0_152"/>
          <p:cNvSpPr txBox="1"/>
          <p:nvPr/>
        </p:nvSpPr>
        <p:spPr>
          <a:xfrm>
            <a:off x="1890063" y="267655"/>
            <a:ext cx="101077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 err="1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Мультимодальные</a:t>
            </a: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модели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Google Shape;317;g1407097a378_0_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860" y="1190764"/>
            <a:ext cx="7096823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8;g1407097a378_0_443"/>
          <p:cNvSpPr txBox="1"/>
          <p:nvPr/>
        </p:nvSpPr>
        <p:spPr>
          <a:xfrm>
            <a:off x="1050785" y="6134889"/>
            <a:ext cx="49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https://www.deepmind.com/publications/a-generalist-agent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31179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3d898154dd_0_152"/>
          <p:cNvSpPr txBox="1"/>
          <p:nvPr/>
        </p:nvSpPr>
        <p:spPr>
          <a:xfrm>
            <a:off x="1890063" y="267655"/>
            <a:ext cx="101077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4000"/>
              </a:lnSpc>
              <a:buClr>
                <a:schemeClr val="dk1"/>
              </a:buClr>
              <a:buSzPts val="1100"/>
            </a:pPr>
            <a:r>
              <a:rPr lang="ru-RU" sz="3000" dirty="0" err="1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Мультиагентные</a:t>
            </a: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модели </a:t>
            </a:r>
            <a:r>
              <a:rPr lang="en-US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LLM-MA</a:t>
            </a:r>
            <a:endParaRPr sz="30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194" name="Picture 2" descr="LLM в роли мозга агента. Источник: The Rise and Potential of Large Language Model Based Agents: A Survey. Xi et al. 20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108"/>
            <a:ext cx="9584296" cy="59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958901" y="6351225"/>
            <a:ext cx="5233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https://habr.com/ru/companies/ods/articles/776478/</a:t>
            </a:r>
          </a:p>
        </p:txBody>
      </p:sp>
    </p:spTree>
    <p:extLst>
      <p:ext uri="{BB962C8B-B14F-4D97-AF65-F5344CB8AC3E}">
        <p14:creationId xmlns:p14="http://schemas.microsoft.com/office/powerpoint/2010/main" val="452745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56375269f_0_168"/>
          <p:cNvSpPr txBox="1"/>
          <p:nvPr/>
        </p:nvSpPr>
        <p:spPr>
          <a:xfrm>
            <a:off x="255312" y="1650562"/>
            <a:ext cx="5263837" cy="3990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Большие вычислительные мощности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Большие объемы данных для обучения</a:t>
            </a: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возможности по их сбору и хранению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Совершенствование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алгоритмов (сверточные нейронные сети, подходы “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Transformer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”)</a:t>
            </a:r>
            <a:endParaRPr sz="20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6" name="Picture 2" descr="GPU Compute : Costs, Trends, Huang's Law and FLOPS in the Brain">
            <a:extLst>
              <a:ext uri="{FF2B5EF4-FFF2-40B4-BE49-F238E27FC236}">
                <a16:creationId xmlns:a16="http://schemas.microsoft.com/office/drawing/2014/main" id="{B0E799A9-E88C-80EB-090C-E92CC5A0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70" y="2807273"/>
            <a:ext cx="6866530" cy="38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356375269f_0_168"/>
          <p:cNvSpPr txBox="1"/>
          <p:nvPr/>
        </p:nvSpPr>
        <p:spPr>
          <a:xfrm>
            <a:off x="2360524" y="243096"/>
            <a:ext cx="8269375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Почему ИИ популярен сейчас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573721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What does the future hold for genAI? The Gartner Hype Cycle">
            <a:extLst>
              <a:ext uri="{FF2B5EF4-FFF2-40B4-BE49-F238E27FC236}">
                <a16:creationId xmlns:a16="http://schemas.microsoft.com/office/drawing/2014/main" id="{F3642034-185A-6ED5-2613-9C04E73970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364"/>
            <a:ext cx="12192000" cy="662063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97691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https://www.gartner.com/en/articles/hype-cycle-for-artificial-intelligence</a:t>
            </a:r>
          </a:p>
        </p:txBody>
      </p:sp>
    </p:spTree>
    <p:extLst>
      <p:ext uri="{BB962C8B-B14F-4D97-AF65-F5344CB8AC3E}">
        <p14:creationId xmlns:p14="http://schemas.microsoft.com/office/powerpoint/2010/main" val="3983084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What does the future hold for genAI? The Gartner Hype Cycle">
            <a:extLst>
              <a:ext uri="{FF2B5EF4-FFF2-40B4-BE49-F238E27FC236}">
                <a16:creationId xmlns:a16="http://schemas.microsoft.com/office/drawing/2014/main" id="{F3642034-185A-6ED5-2613-9C04E73970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4932" b="4467"/>
          <a:stretch/>
        </p:blipFill>
        <p:spPr>
          <a:xfrm>
            <a:off x="4566264" y="-25520"/>
            <a:ext cx="7625735" cy="690904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80414" y="5729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https://www.gartner.com/en/articles/understand-and-exploit-gen-ai-with-gartner-s-new-impact-radar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81282" y="1082603"/>
            <a:ext cx="4203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 2027 году базовые модели будут использоваться в 70% случаев обработки естественного языка (NLP)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400" y="2165427"/>
            <a:ext cx="4413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 2026 году одномодальные модели искусственного интеллекта уступят место </a:t>
            </a:r>
            <a:r>
              <a:rPr lang="ru-RU" dirty="0" err="1"/>
              <a:t>мультимодальным</a:t>
            </a:r>
            <a:r>
              <a:rPr lang="ru-RU" dirty="0"/>
              <a:t> моделям искусственного интеллекта (текст, изображения, аудио и видео) более чем в 60% общих решений, по сравнению с менее чем 1% в 2023 году.</a:t>
            </a:r>
          </a:p>
        </p:txBody>
      </p:sp>
    </p:spTree>
    <p:extLst>
      <p:ext uri="{BB962C8B-B14F-4D97-AF65-F5344CB8AC3E}">
        <p14:creationId xmlns:p14="http://schemas.microsoft.com/office/powerpoint/2010/main" val="9201289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07097a378_0_222"/>
          <p:cNvSpPr txBox="1"/>
          <p:nvPr/>
        </p:nvSpPr>
        <p:spPr>
          <a:xfrm>
            <a:off x="337717" y="1650562"/>
            <a:ext cx="11135825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Соревнования по прохождению теста Тьюринга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Премия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Лёбнера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Turing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Test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Poetry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Fest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Массачусетский технологический институт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Успешное прохождение теста Тьюринга в 2014 году 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соревновании Университета Рединга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Компьютер представлялся Евгением, </a:t>
            </a: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подростком 13 лет, для которого английский язык не родной</a:t>
            </a:r>
            <a:endParaRPr sz="2000" u="sng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Евгения приняли за человека 33% судей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407097a378_0_222"/>
          <p:cNvSpPr txBox="1"/>
          <p:nvPr/>
        </p:nvSpPr>
        <p:spPr>
          <a:xfrm>
            <a:off x="2341475" y="322163"/>
            <a:ext cx="6390300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Пройден ли тест Тьюринга?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913705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07097a378_0_239"/>
          <p:cNvSpPr/>
          <p:nvPr/>
        </p:nvSpPr>
        <p:spPr>
          <a:xfrm>
            <a:off x="906225" y="2400300"/>
            <a:ext cx="3110700" cy="238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g1407097a378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125" y="2905452"/>
            <a:ext cx="1181750" cy="11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407097a378_0_239"/>
          <p:cNvSpPr txBox="1"/>
          <p:nvPr/>
        </p:nvSpPr>
        <p:spPr>
          <a:xfrm>
            <a:off x="2094150" y="4172700"/>
            <a:ext cx="177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Англоговорящий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человек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407097a378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275" y="2898963"/>
            <a:ext cx="13716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407097a378_0_239"/>
          <p:cNvSpPr txBox="1"/>
          <p:nvPr/>
        </p:nvSpPr>
        <p:spPr>
          <a:xfrm>
            <a:off x="5908275" y="4087200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Китайцы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407097a378_0_239"/>
          <p:cNvSpPr txBox="1"/>
          <p:nvPr/>
        </p:nvSpPr>
        <p:spPr>
          <a:xfrm>
            <a:off x="4587525" y="4204200"/>
            <a:ext cx="9285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人工智能</a:t>
            </a:r>
            <a:endParaRPr/>
          </a:p>
        </p:txBody>
      </p:sp>
      <p:cxnSp>
        <p:nvCxnSpPr>
          <p:cNvPr id="218" name="Google Shape;218;g1407097a378_0_239"/>
          <p:cNvCxnSpPr/>
          <p:nvPr/>
        </p:nvCxnSpPr>
        <p:spPr>
          <a:xfrm rot="10800000">
            <a:off x="4323225" y="3965125"/>
            <a:ext cx="145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9" name="Google Shape;219;g1407097a378_0_239"/>
          <p:cNvSpPr txBox="1"/>
          <p:nvPr/>
        </p:nvSpPr>
        <p:spPr>
          <a:xfrm>
            <a:off x="1027875" y="2505250"/>
            <a:ext cx="1181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Руководствапо подготовке ответов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407097a378_0_239"/>
          <p:cNvSpPr txBox="1"/>
          <p:nvPr/>
        </p:nvSpPr>
        <p:spPr>
          <a:xfrm>
            <a:off x="4297775" y="2863825"/>
            <a:ext cx="1487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你叫什么名字？</a:t>
            </a:r>
            <a:endParaRPr/>
          </a:p>
        </p:txBody>
      </p:sp>
      <p:cxnSp>
        <p:nvCxnSpPr>
          <p:cNvPr id="221" name="Google Shape;221;g1407097a378_0_239"/>
          <p:cNvCxnSpPr/>
          <p:nvPr/>
        </p:nvCxnSpPr>
        <p:spPr>
          <a:xfrm rot="10800000">
            <a:off x="4312775" y="3505200"/>
            <a:ext cx="1457100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218" name="Picture 2" descr="How Chinese room learns | Как обучается Китайская комната — Steemit">
            <a:extLst>
              <a:ext uri="{FF2B5EF4-FFF2-40B4-BE49-F238E27FC236}">
                <a16:creationId xmlns:a16="http://schemas.microsoft.com/office/drawing/2014/main" id="{69E1ED46-4F45-44E1-A591-97CCDAC8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271" y="3957711"/>
            <a:ext cx="35306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29;p18"/>
          <p:cNvPicPr preferRelativeResize="0"/>
          <p:nvPr/>
        </p:nvPicPr>
        <p:blipFill rotWithShape="1">
          <a:blip r:embed="rId6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407097a378_0_239"/>
          <p:cNvSpPr txBox="1"/>
          <p:nvPr/>
        </p:nvSpPr>
        <p:spPr>
          <a:xfrm>
            <a:off x="2209575" y="372886"/>
            <a:ext cx="8878975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Эксперимент “Китайская комната”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36345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07097a378_0_418"/>
          <p:cNvSpPr txBox="1"/>
          <p:nvPr/>
        </p:nvSpPr>
        <p:spPr>
          <a:xfrm>
            <a:off x="675175" y="2079925"/>
            <a:ext cx="71979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Кофе тест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Машина заходит в дом и готовит кофе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Робот-студент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Робот поступает в университет, учится там и получает диплом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Тест на трудоустройство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Машина выполняет экономически полезную работу на уровне, сравнимом с человеком 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407097a378_0_418"/>
          <p:cNvSpPr txBox="1"/>
          <p:nvPr/>
        </p:nvSpPr>
        <p:spPr>
          <a:xfrm>
            <a:off x="2360525" y="293588"/>
            <a:ext cx="63903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Альтернативные тесты</a:t>
            </a:r>
            <a:endParaRPr sz="4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65425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07097a378_0_332"/>
          <p:cNvSpPr txBox="1"/>
          <p:nvPr/>
        </p:nvSpPr>
        <p:spPr>
          <a:xfrm>
            <a:off x="168858" y="1110113"/>
            <a:ext cx="11549483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Сильный искусственный интеллект (Общий ИИ AGI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2000" b="0" i="0" dirty="0">
                <a:solidFill>
                  <a:schemeClr val="tx1"/>
                </a:solidFill>
                <a:effectLst/>
                <a:latin typeface="Pathway Gothic One"/>
              </a:rPr>
              <a:t>Artificial General Intelligence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Обладает мышлением и самосознанием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Хорошо решает различные задачи</a:t>
            </a:r>
            <a:endParaRPr lang="en-US"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2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■"/>
            </a:pPr>
            <a:r>
              <a:rPr lang="en-US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ru-RU" sz="2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ногда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выделяют 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ASI</a:t>
            </a: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 sz="2000" b="0" i="0" dirty="0">
                <a:solidFill>
                  <a:schemeClr val="tx1"/>
                </a:solidFill>
                <a:effectLst/>
                <a:latin typeface="Pathway Gothic One"/>
              </a:rPr>
              <a:t>Artificial Super Intelligence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Pathway Gothic One"/>
              </a:rPr>
              <a:t>) – ИИ, превосходящий человека.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Слабый искусственный интеллект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(ANI - </a:t>
            </a:r>
            <a:r>
              <a:rPr lang="en" sz="2000" b="0" i="0" dirty="0">
                <a:solidFill>
                  <a:schemeClr val="tx1"/>
                </a:solidFill>
                <a:effectLst/>
                <a:latin typeface="Pathway Gothic One"/>
              </a:rPr>
              <a:t>Artificial Narrow Intelligence</a:t>
            </a: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Эмулирует когнитивную функцию по форме, но не понимает, что делает по сути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Хорошо решает одну или несколько задач</a:t>
            </a:r>
            <a:endParaRPr sz="2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4" descr="Types of artificial intelligence (AI)">
            <a:extLst>
              <a:ext uri="{FF2B5EF4-FFF2-40B4-BE49-F238E27FC236}">
                <a16:creationId xmlns:a16="http://schemas.microsoft.com/office/drawing/2014/main" id="{0B6C5E54-9E4C-3F41-640F-AFB4C92579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6" descr="Types of artificial intelligence (AI)">
            <a:extLst>
              <a:ext uri="{FF2B5EF4-FFF2-40B4-BE49-F238E27FC236}">
                <a16:creationId xmlns:a16="http://schemas.microsoft.com/office/drawing/2014/main" id="{53B6E980-4F6E-FC76-64B2-4EF9E3BD6D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5D21C6-B449-B4A0-26C7-722DD7FD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419638"/>
            <a:ext cx="6108318" cy="2438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277A6-1409-D09C-053A-695250BDFE67}"/>
              </a:ext>
            </a:extLst>
          </p:cNvPr>
          <p:cNvSpPr txBox="1"/>
          <p:nvPr/>
        </p:nvSpPr>
        <p:spPr>
          <a:xfrm>
            <a:off x="304800" y="6153017"/>
            <a:ext cx="47696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www.sap.com</a:t>
            </a:r>
            <a:r>
              <a:rPr lang="ru-RU" dirty="0"/>
              <a:t>/</a:t>
            </a:r>
            <a:r>
              <a:rPr lang="ru-RU" dirty="0" err="1"/>
              <a:t>dam</a:t>
            </a:r>
            <a:r>
              <a:rPr lang="ru-RU" dirty="0"/>
              <a:t>/</a:t>
            </a:r>
            <a:r>
              <a:rPr lang="ru-RU" dirty="0" err="1"/>
              <a:t>application</a:t>
            </a:r>
            <a:r>
              <a:rPr lang="ru-RU" dirty="0"/>
              <a:t>/</a:t>
            </a:r>
            <a:r>
              <a:rPr lang="ru-RU" dirty="0" err="1"/>
              <a:t>shared</a:t>
            </a:r>
            <a:r>
              <a:rPr lang="ru-RU" dirty="0"/>
              <a:t>/</a:t>
            </a:r>
            <a:r>
              <a:rPr lang="ru-RU" dirty="0" err="1"/>
              <a:t>graphics</a:t>
            </a:r>
            <a:r>
              <a:rPr lang="ru-RU" dirty="0"/>
              <a:t>/</a:t>
            </a:r>
            <a:r>
              <a:rPr lang="ru-RU" dirty="0" err="1"/>
              <a:t>what-is-artificial-intelligence-types.svg</a:t>
            </a:r>
            <a:endParaRPr lang="ru-RU" dirty="0"/>
          </a:p>
        </p:txBody>
      </p:sp>
      <p:pic>
        <p:nvPicPr>
          <p:cNvPr id="9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407097a378_0_332"/>
          <p:cNvSpPr txBox="1"/>
          <p:nvPr/>
        </p:nvSpPr>
        <p:spPr>
          <a:xfrm>
            <a:off x="2062649" y="379294"/>
            <a:ext cx="8424375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Типы искусственного интеллекта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5542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1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/>
          <p:nvPr/>
        </p:nvSpPr>
        <p:spPr>
          <a:xfrm>
            <a:off x="1999480" y="199944"/>
            <a:ext cx="86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Востребованность тематики ИИ  </a:t>
            </a:r>
            <a:r>
              <a:rPr lang="ru-RU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образовании </a:t>
            </a:r>
            <a:r>
              <a:rPr lang="ru-RU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ИРИТ-РТФ УРФУ</a:t>
            </a:r>
            <a:endParaRPr dirty="0"/>
          </a:p>
        </p:txBody>
      </p:sp>
      <p:sp>
        <p:nvSpPr>
          <p:cNvPr id="458" name="Google Shape;458;p51"/>
          <p:cNvSpPr txBox="1"/>
          <p:nvPr/>
        </p:nvSpPr>
        <p:spPr>
          <a:xfrm>
            <a:off x="302200" y="1108000"/>
            <a:ext cx="5416200" cy="2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marR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1945900" y="1952900"/>
            <a:ext cx="50202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1"/>
          <p:cNvSpPr/>
          <p:nvPr/>
        </p:nvSpPr>
        <p:spPr>
          <a:xfrm>
            <a:off x="328188" y="1034145"/>
            <a:ext cx="5544600" cy="4538938"/>
          </a:xfrm>
          <a:prstGeom prst="roundRect">
            <a:avLst>
              <a:gd name="adj" fmla="val 13610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1600" b="1" dirty="0">
                <a:solidFill>
                  <a:srgbClr val="0133A3"/>
                </a:solidFill>
              </a:rPr>
              <a:t>9.04.01 Инженерия искусственного интеллекта</a:t>
            </a:r>
            <a:endParaRPr sz="1600" dirty="0">
              <a:solidFill>
                <a:srgbClr val="0133A3"/>
              </a:solidFill>
            </a:endParaRPr>
          </a:p>
          <a:p>
            <a:pPr marL="228600" lvl="0" indent="-1651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Разработка крупных программных систем, использующих машинное обучение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1600" b="1" dirty="0">
                <a:solidFill>
                  <a:srgbClr val="0133A3"/>
                </a:solidFill>
              </a:rPr>
              <a:t>09.04.02 Practical Artificial Intelligence</a:t>
            </a:r>
            <a:endParaRPr sz="1600" dirty="0">
              <a:solidFill>
                <a:srgbClr val="0133A3"/>
              </a:solidFill>
            </a:endParaRPr>
          </a:p>
          <a:p>
            <a:pPr marL="228600" lvl="0" indent="-1651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Методы и инструменты решения прикладных задач с использованием искусственного интеллекта</a:t>
            </a:r>
          </a:p>
          <a:p>
            <a:pPr lvl="0">
              <a:lnSpc>
                <a:spcPct val="80000"/>
              </a:lnSpc>
              <a:buClr>
                <a:schemeClr val="dk1"/>
              </a:buClr>
              <a:buSzPts val="2800"/>
            </a:pPr>
            <a:r>
              <a:rPr lang="ru-RU" sz="1600" b="1" dirty="0">
                <a:solidFill>
                  <a:srgbClr val="0133A3"/>
                </a:solidFill>
              </a:rPr>
              <a:t>9.04.01 Инженерия машинного обучения (+ </a:t>
            </a:r>
            <a:r>
              <a:rPr lang="ru-RU" sz="1600" b="1" dirty="0" err="1">
                <a:solidFill>
                  <a:srgbClr val="0133A3"/>
                </a:solidFill>
              </a:rPr>
              <a:t>EdTech</a:t>
            </a:r>
            <a:r>
              <a:rPr lang="ru-RU" sz="1600" b="1" dirty="0">
                <a:solidFill>
                  <a:srgbClr val="0133A3"/>
                </a:solidFill>
              </a:rPr>
              <a:t>)</a:t>
            </a:r>
            <a:endParaRPr lang="ru-RU" sz="1600" dirty="0">
              <a:solidFill>
                <a:srgbClr val="0133A3"/>
              </a:solidFill>
            </a:endParaRPr>
          </a:p>
          <a:p>
            <a:pPr marL="228600" lvl="0" indent="-165100" algn="just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Инженерия данных, ML инженерия, ML </a:t>
            </a:r>
            <a:r>
              <a:rPr lang="ru-RU" sz="1600" dirty="0" err="1">
                <a:solidFill>
                  <a:schemeClr val="dk1"/>
                </a:solidFill>
              </a:rPr>
              <a:t>full</a:t>
            </a:r>
            <a:r>
              <a:rPr lang="ru-RU" sz="1600" dirty="0">
                <a:solidFill>
                  <a:schemeClr val="dk1"/>
                </a:solidFill>
              </a:rPr>
              <a:t> </a:t>
            </a:r>
            <a:r>
              <a:rPr lang="ru-RU" sz="1600" dirty="0" err="1">
                <a:solidFill>
                  <a:schemeClr val="dk1"/>
                </a:solidFill>
              </a:rPr>
              <a:t>stack</a:t>
            </a:r>
            <a:endParaRPr lang="ru-RU" sz="1600" dirty="0">
              <a:solidFill>
                <a:schemeClr val="dk1"/>
              </a:solidFill>
            </a:endParaRPr>
          </a:p>
          <a:p>
            <a:pPr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600" b="1" dirty="0">
                <a:solidFill>
                  <a:srgbClr val="0133A3"/>
                </a:solidFill>
              </a:rPr>
              <a:t>09.04.02 Прикладной искусственный интеллект (+ </a:t>
            </a:r>
            <a:r>
              <a:rPr lang="ru-RU" sz="1600" b="1" dirty="0" err="1">
                <a:solidFill>
                  <a:srgbClr val="0133A3"/>
                </a:solidFill>
              </a:rPr>
              <a:t>Нетология</a:t>
            </a:r>
            <a:r>
              <a:rPr lang="ru-RU" sz="1600" b="1" dirty="0">
                <a:solidFill>
                  <a:srgbClr val="0133A3"/>
                </a:solidFill>
              </a:rPr>
              <a:t>)</a:t>
            </a:r>
            <a:endParaRPr lang="ru-RU" sz="1600" dirty="0">
              <a:solidFill>
                <a:srgbClr val="0133A3"/>
              </a:solidFill>
            </a:endParaRPr>
          </a:p>
          <a:p>
            <a:pPr marL="228600" lvl="0" indent="-165100" algn="just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Аналитики данных, </a:t>
            </a:r>
            <a:r>
              <a:rPr lang="ru-RU" sz="1600" dirty="0" err="1">
                <a:solidFill>
                  <a:schemeClr val="dk1"/>
                </a:solidFill>
              </a:rPr>
              <a:t>data</a:t>
            </a:r>
            <a:r>
              <a:rPr lang="ru-RU" sz="1600" dirty="0">
                <a:solidFill>
                  <a:schemeClr val="dk1"/>
                </a:solidFill>
              </a:rPr>
              <a:t> </a:t>
            </a:r>
            <a:r>
              <a:rPr lang="ru-RU" sz="1600" dirty="0" err="1">
                <a:solidFill>
                  <a:schemeClr val="dk1"/>
                </a:solidFill>
              </a:rPr>
              <a:t>science</a:t>
            </a:r>
            <a:r>
              <a:rPr lang="ru-RU" sz="1600" dirty="0">
                <a:solidFill>
                  <a:schemeClr val="dk1"/>
                </a:solidFill>
              </a:rPr>
              <a:t>, отраслевая специфика ИИ</a:t>
            </a:r>
            <a:endParaRPr lang="ru-RU" sz="1600" dirty="0"/>
          </a:p>
          <a:p>
            <a:pPr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ru-RU" sz="1600" b="1" dirty="0">
                <a:solidFill>
                  <a:srgbClr val="0133A3"/>
                </a:solidFill>
              </a:rPr>
              <a:t>09.04.02 Прикладной анализ данных (+ </a:t>
            </a:r>
            <a:r>
              <a:rPr lang="ru-RU" sz="1600" b="1" dirty="0" err="1">
                <a:solidFill>
                  <a:srgbClr val="0133A3"/>
                </a:solidFill>
              </a:rPr>
              <a:t>Сбер</a:t>
            </a:r>
            <a:r>
              <a:rPr lang="ru-RU" sz="1600" b="1" dirty="0">
                <a:solidFill>
                  <a:srgbClr val="0133A3"/>
                </a:solidFill>
              </a:rPr>
              <a:t>)</a:t>
            </a:r>
            <a:endParaRPr lang="ru-RU" sz="1600" dirty="0">
              <a:solidFill>
                <a:srgbClr val="0133A3"/>
              </a:solidFill>
            </a:endParaRPr>
          </a:p>
          <a:p>
            <a:pPr marL="228600" lvl="0" indent="-165100" algn="just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Аналитики данных, </a:t>
            </a:r>
            <a:r>
              <a:rPr lang="ru-RU" sz="1600" dirty="0" err="1">
                <a:solidFill>
                  <a:schemeClr val="dk1"/>
                </a:solidFill>
              </a:rPr>
              <a:t>data</a:t>
            </a:r>
            <a:r>
              <a:rPr lang="ru-RU" sz="1600" dirty="0">
                <a:solidFill>
                  <a:schemeClr val="dk1"/>
                </a:solidFill>
              </a:rPr>
              <a:t> </a:t>
            </a:r>
            <a:r>
              <a:rPr lang="ru-RU" sz="1600" dirty="0" err="1">
                <a:solidFill>
                  <a:schemeClr val="dk1"/>
                </a:solidFill>
              </a:rPr>
              <a:t>science</a:t>
            </a:r>
            <a:r>
              <a:rPr lang="ru-RU" sz="1600" dirty="0">
                <a:solidFill>
                  <a:schemeClr val="dk1"/>
                </a:solidFill>
              </a:rPr>
              <a:t>, отраслевая специфика ИИ</a:t>
            </a:r>
            <a:endParaRPr sz="1600" dirty="0"/>
          </a:p>
        </p:txBody>
      </p:sp>
      <p:sp>
        <p:nvSpPr>
          <p:cNvPr id="461" name="Google Shape;461;p51"/>
          <p:cNvSpPr/>
          <p:nvPr/>
        </p:nvSpPr>
        <p:spPr>
          <a:xfrm>
            <a:off x="420250" y="5634471"/>
            <a:ext cx="10682700" cy="1015800"/>
          </a:xfrm>
          <a:prstGeom prst="frame">
            <a:avLst>
              <a:gd name="adj1" fmla="val 1284"/>
            </a:avLst>
          </a:prstGeom>
          <a:gradFill>
            <a:gsLst>
              <a:gs pos="0">
                <a:srgbClr val="FF008B"/>
              </a:gs>
              <a:gs pos="21000">
                <a:srgbClr val="FF0035"/>
              </a:gs>
              <a:gs pos="45000">
                <a:srgbClr val="FFD100"/>
              </a:gs>
              <a:gs pos="74000">
                <a:srgbClr val="FFFF00"/>
              </a:gs>
              <a:gs pos="100000">
                <a:srgbClr val="FF003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1"/>
          <p:cNvSpPr/>
          <p:nvPr/>
        </p:nvSpPr>
        <p:spPr>
          <a:xfrm>
            <a:off x="5964850" y="1059829"/>
            <a:ext cx="5919217" cy="2597769"/>
          </a:xfrm>
          <a:prstGeom prst="roundRect">
            <a:avLst>
              <a:gd name="adj" fmla="val 26064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133A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0133A3"/>
                </a:solidFill>
              </a:rPr>
              <a:t>09.03.01 Алгоритмы искусственного интеллекта</a:t>
            </a:r>
            <a:endParaRPr sz="1600" b="1" dirty="0">
              <a:solidFill>
                <a:srgbClr val="0133A3"/>
              </a:solidFill>
            </a:endParaRPr>
          </a:p>
          <a:p>
            <a:pPr marL="228600" lvl="0" indent="-16510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Основы использования методов искусственного интеллекта в программных проектах и при решении прикладных задач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0133A3"/>
                </a:solidFill>
              </a:rPr>
              <a:t>09.03.03 Прикладной искусственный интеллект</a:t>
            </a:r>
            <a:endParaRPr sz="1600" dirty="0">
              <a:solidFill>
                <a:srgbClr val="0133A3"/>
              </a:solidFill>
            </a:endParaRPr>
          </a:p>
          <a:p>
            <a:pPr marL="228600" lvl="0" indent="-165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Основы  прикладных аспектов решения задач с использованием больших данных и искусственного интеллекта</a:t>
            </a:r>
            <a:endParaRPr sz="1600" b="1" dirty="0">
              <a:solidFill>
                <a:srgbClr val="0133A3"/>
              </a:solidFill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498588" y="5603777"/>
            <a:ext cx="10748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5125"/>
            <a:r>
              <a:rPr lang="ru-RU" sz="2000" b="1" dirty="0">
                <a:solidFill>
                  <a:srgbClr val="FF0000"/>
                </a:solidFill>
              </a:rPr>
              <a:t>Стратегия будущего: </a:t>
            </a:r>
          </a:p>
          <a:p>
            <a:pPr marL="444500" lvl="0" indent="-358775">
              <a:buFont typeface="Arial" panose="020B0604020202020204" pitchFamily="34" charset="0"/>
              <a:buChar char="•"/>
            </a:pPr>
            <a:r>
              <a:rPr lang="ru-RU" sz="2000" u="sng" dirty="0">
                <a:solidFill>
                  <a:srgbClr val="0133A3"/>
                </a:solidFill>
                <a:latin typeface="Roboto"/>
                <a:ea typeface="Roboto"/>
                <a:cs typeface="Roboto"/>
                <a:sym typeface="Roboto"/>
              </a:rPr>
              <a:t>Сквозной модуль в программах ВО с отраслевой спецификой</a:t>
            </a:r>
          </a:p>
        </p:txBody>
      </p:sp>
      <p:sp>
        <p:nvSpPr>
          <p:cNvPr id="12" name="Google Shape;460;p51"/>
          <p:cNvSpPr/>
          <p:nvPr/>
        </p:nvSpPr>
        <p:spPr>
          <a:xfrm>
            <a:off x="5964850" y="3740937"/>
            <a:ext cx="5919217" cy="1779501"/>
          </a:xfrm>
          <a:prstGeom prst="roundRect">
            <a:avLst>
              <a:gd name="adj" fmla="val 32529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80000"/>
              </a:lnSpc>
              <a:buClr>
                <a:schemeClr val="dk1"/>
              </a:buClr>
              <a:buSzPts val="2800"/>
            </a:pPr>
            <a:r>
              <a:rPr lang="ru-RU" sz="1600" b="1" dirty="0">
                <a:solidFill>
                  <a:srgbClr val="0133A3"/>
                </a:solidFill>
              </a:rPr>
              <a:t>2.3.1 Системный анализ, управление, обработка информации и статистика</a:t>
            </a:r>
            <a:endParaRPr lang="ru-RU" sz="1600" dirty="0">
              <a:solidFill>
                <a:srgbClr val="0133A3"/>
              </a:solidFill>
            </a:endParaRPr>
          </a:p>
          <a:p>
            <a:pPr marL="228600" lvl="0" indent="-165100" algn="just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Char char="•"/>
            </a:pPr>
            <a:r>
              <a:rPr lang="ru-RU" sz="1600" dirty="0">
                <a:solidFill>
                  <a:schemeClr val="dk1"/>
                </a:solidFill>
              </a:rPr>
              <a:t>Прикладные исследовательские проекты с использованием ИИ как инструмента решения задач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4314" y="933717"/>
            <a:ext cx="2102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Магистратуры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04490" y="1108000"/>
            <a:ext cx="1883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>
                <a:solidFill>
                  <a:srgbClr val="FF0000"/>
                </a:solidFill>
              </a:rPr>
              <a:t>Бакалавриат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73685" y="3718986"/>
            <a:ext cx="190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Аспирантура</a:t>
            </a:r>
          </a:p>
        </p:txBody>
      </p:sp>
    </p:spTree>
    <p:extLst>
      <p:ext uri="{BB962C8B-B14F-4D97-AF65-F5344CB8AC3E}">
        <p14:creationId xmlns:p14="http://schemas.microsoft.com/office/powerpoint/2010/main" val="14404200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07097a378_0_348"/>
          <p:cNvSpPr txBox="1"/>
          <p:nvPr/>
        </p:nvSpPr>
        <p:spPr>
          <a:xfrm>
            <a:off x="415296" y="1754737"/>
            <a:ext cx="11379540" cy="384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00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Слабый искусственный интеллект, построенный с помощью восходящего подхода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Инструмент: нейронные сети (аналогия с нейронами головного мозга)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Хорошо решается только одна задача (нейронная сеть для автоматического перевода не может водить автомобиль)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Действует в рамках данных заложенных при обучении (в той или иной степени)</a:t>
            </a:r>
          </a:p>
          <a:p>
            <a:pPr marL="1700213" lvl="3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некоторой степени обобщающая способность расширяется, но не бесконечно</a:t>
            </a:r>
          </a:p>
          <a:p>
            <a:pPr marL="1700213" lvl="3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Мы можем ее </a:t>
            </a:r>
            <a:r>
              <a:rPr lang="ru-RU" sz="1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валидировать</a:t>
            </a:r>
            <a:r>
              <a:rPr lang="ru-RU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но не можем верифицировать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 понимает, что делает и почему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407097a378_0_348"/>
          <p:cNvSpPr txBox="1"/>
          <p:nvPr/>
        </p:nvSpPr>
        <p:spPr>
          <a:xfrm>
            <a:off x="1922375" y="271438"/>
            <a:ext cx="96505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Текущее состояние развития ИИ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9492199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07097a378_0_435"/>
          <p:cNvSpPr txBox="1"/>
          <p:nvPr/>
        </p:nvSpPr>
        <p:spPr>
          <a:xfrm>
            <a:off x="556775" y="1650562"/>
            <a:ext cx="1116417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использование стратегий  принятия решений,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Действия в условиях неопределенности выбранными стратегиями/</a:t>
            </a:r>
            <a:r>
              <a:rPr lang="ru-RU" sz="2000" u="sng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такитками</a:t>
            </a:r>
            <a:endParaRPr sz="2000" u="sng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Представление знаний, включая общие сведения и реальности</a:t>
            </a:r>
            <a:endParaRPr sz="2000" i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Планирование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обобщение знаний</a:t>
            </a: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Общение на естественном языке (интерпретируемость).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407097a378_0_435"/>
          <p:cNvSpPr txBox="1"/>
          <p:nvPr/>
        </p:nvSpPr>
        <p:spPr>
          <a:xfrm>
            <a:off x="2065631" y="123136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Свойства сильного искусственного интеллекта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06424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07097a378_0_364"/>
          <p:cNvSpPr txBox="1"/>
          <p:nvPr/>
        </p:nvSpPr>
        <p:spPr>
          <a:xfrm>
            <a:off x="5309801" y="1922742"/>
            <a:ext cx="6799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Ограничения языковой модели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понимания структуры предметной области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00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Недостаток фактических знаний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5FF44F-9578-4ECB-0638-CB3E0BE6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" y="1922742"/>
            <a:ext cx="4715931" cy="430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407097a378_0_364"/>
          <p:cNvSpPr txBox="1"/>
          <p:nvPr/>
        </p:nvSpPr>
        <p:spPr>
          <a:xfrm>
            <a:off x="1827125" y="338113"/>
            <a:ext cx="1046965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Слабый искусственный интеллект: языковая модель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580314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07097a378_0_375"/>
          <p:cNvSpPr txBox="1"/>
          <p:nvPr/>
        </p:nvSpPr>
        <p:spPr>
          <a:xfrm>
            <a:off x="498925" y="5207450"/>
            <a:ext cx="10985152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Добавление небольшого шума к изображению полностью меняет результаты распознавания объектов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g1407097a378_0_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759" y="1774372"/>
            <a:ext cx="7791469" cy="275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407097a378_0_375"/>
          <p:cNvSpPr txBox="1"/>
          <p:nvPr/>
        </p:nvSpPr>
        <p:spPr>
          <a:xfrm>
            <a:off x="890275" y="4599000"/>
            <a:ext cx="674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https://openai.com/blog/adversarial-example-research/</a:t>
            </a:r>
            <a:endParaRPr/>
          </a:p>
        </p:txBody>
      </p:sp>
      <p:pic>
        <p:nvPicPr>
          <p:cNvPr id="7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407097a378_0_375"/>
          <p:cNvSpPr txBox="1"/>
          <p:nvPr/>
        </p:nvSpPr>
        <p:spPr>
          <a:xfrm>
            <a:off x="2001623" y="147309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Слабый искусственный интеллект: состязательные атаки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82988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1407097a378_0_394"/>
          <p:cNvPicPr preferRelativeResize="0"/>
          <p:nvPr/>
        </p:nvPicPr>
        <p:blipFill rotWithShape="1">
          <a:blip r:embed="rId3">
            <a:alphaModFix/>
          </a:blip>
          <a:srcRect t="51126" r="34516"/>
          <a:stretch/>
        </p:blipFill>
        <p:spPr>
          <a:xfrm>
            <a:off x="1846174" y="1650562"/>
            <a:ext cx="6840625" cy="351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407097a378_0_394"/>
          <p:cNvSpPr txBox="1"/>
          <p:nvPr/>
        </p:nvSpPr>
        <p:spPr>
          <a:xfrm>
            <a:off x="1846175" y="5224200"/>
            <a:ext cx="55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https://jamesbridle.com/works/autonomous-trap-001</a:t>
            </a:r>
            <a:endParaRPr/>
          </a:p>
        </p:txBody>
      </p:sp>
      <p:sp>
        <p:nvSpPr>
          <p:cNvPr id="290" name="Google Shape;290;g1407097a378_0_394"/>
          <p:cNvSpPr txBox="1"/>
          <p:nvPr/>
        </p:nvSpPr>
        <p:spPr>
          <a:xfrm>
            <a:off x="574175" y="5741800"/>
            <a:ext cx="10064328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Самоуправляемый автомобиль не может пересекать сплошную линию разметки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129;p18"/>
          <p:cNvPicPr preferRelativeResize="0"/>
          <p:nvPr/>
        </p:nvPicPr>
        <p:blipFill rotWithShape="1">
          <a:blip r:embed="rId4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407097a378_0_394"/>
          <p:cNvSpPr txBox="1"/>
          <p:nvPr/>
        </p:nvSpPr>
        <p:spPr>
          <a:xfrm>
            <a:off x="2071336" y="123136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Слабый искусственный интеллект: автономная ловушка 101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430051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07097a378_0_435"/>
          <p:cNvSpPr txBox="1"/>
          <p:nvPr/>
        </p:nvSpPr>
        <p:spPr>
          <a:xfrm>
            <a:off x="556775" y="1650562"/>
            <a:ext cx="1116417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lvl="1" indent="-355600">
              <a:lnSpc>
                <a:spcPct val="150000"/>
              </a:lnSpc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использование стратегий  принятия решений, 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Действия в условиях неопределенности </a:t>
            </a:r>
            <a:r>
              <a:rPr lang="ru-RU" sz="2000" u="sng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ввыбранныим</a:t>
            </a:r>
            <a:r>
              <a:rPr lang="ru-RU" sz="2000" u="sng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стратегиями/</a:t>
            </a:r>
            <a:r>
              <a:rPr lang="ru-RU" sz="2000" u="sng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такитками</a:t>
            </a:r>
            <a:endParaRPr sz="2000" u="sng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i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Представление знаний, включая общие сведения и реальности</a:t>
            </a:r>
            <a:endParaRPr sz="2000" i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endParaRPr lang="en-US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Планирование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Обучение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обобщение знаний</a:t>
            </a: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Общение на естественном языке (интерпретируемость).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407097a378_0_435"/>
          <p:cNvSpPr txBox="1"/>
          <p:nvPr/>
        </p:nvSpPr>
        <p:spPr>
          <a:xfrm>
            <a:off x="1919327" y="123136"/>
            <a:ext cx="6390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Свойства сильного искусственного интеллекта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3384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07097a378_0_427"/>
          <p:cNvSpPr txBox="1"/>
          <p:nvPr/>
        </p:nvSpPr>
        <p:spPr>
          <a:xfrm>
            <a:off x="370765" y="1650562"/>
            <a:ext cx="76797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Философские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уверенности, что сильный искусственный интеллект возможен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Технические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■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Нет инструментов для создания сильного искусственного интеллекта</a:t>
            </a:r>
            <a:endParaRPr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305;g1407097a378_0_427">
            <a:extLst>
              <a:ext uri="{FF2B5EF4-FFF2-40B4-BE49-F238E27FC236}">
                <a16:creationId xmlns:a16="http://schemas.microsoft.com/office/drawing/2014/main" id="{C74C4625-675D-045D-58E9-0EF6A46FA033}"/>
              </a:ext>
            </a:extLst>
          </p:cNvPr>
          <p:cNvSpPr txBox="1"/>
          <p:nvPr/>
        </p:nvSpPr>
        <p:spPr>
          <a:xfrm>
            <a:off x="370764" y="4550811"/>
            <a:ext cx="1145112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19999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ASI</a:t>
            </a: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должен обладать самосознанием: он должен осознать себя отдельно от остальных – тогда он сам учится. </a:t>
            </a:r>
          </a:p>
          <a:p>
            <a:pPr marL="1290638" lvl="4" indent="-357188">
              <a:lnSpc>
                <a:spcPct val="150000"/>
              </a:lnSpc>
              <a:buClr>
                <a:schemeClr val="dk2"/>
              </a:buClr>
              <a:buSzPts val="2000"/>
              <a:buFont typeface="Wingdings" pitchFamily="2" charset="2"/>
              <a:buChar char="§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При этом проблема – как установить правила</a:t>
            </a:r>
          </a:p>
          <a:p>
            <a:pPr marL="1290638" lvl="4" indent="-357188">
              <a:lnSpc>
                <a:spcPct val="150000"/>
              </a:lnSpc>
              <a:buClr>
                <a:schemeClr val="dk2"/>
              </a:buClr>
              <a:buSzPts val="2000"/>
              <a:buFont typeface="Wingdings" pitchFamily="2" charset="2"/>
              <a:buChar char="§"/>
            </a:pPr>
            <a:r>
              <a:rPr lang="ru-RU" sz="2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Собственные правила подразумевают отказ </a:t>
            </a:r>
            <a:r>
              <a:rPr lang="ru-RU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от правил</a:t>
            </a:r>
            <a:endParaRPr lang="ru-RU" sz="2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407097a378_0_427"/>
          <p:cNvSpPr txBox="1"/>
          <p:nvPr/>
        </p:nvSpPr>
        <p:spPr>
          <a:xfrm>
            <a:off x="2130926" y="123136"/>
            <a:ext cx="6714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Ограничения для создания сильного искусственного интеллекта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45918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407097a378_0_443"/>
          <p:cNvSpPr txBox="1"/>
          <p:nvPr/>
        </p:nvSpPr>
        <p:spPr>
          <a:xfrm>
            <a:off x="2094600" y="228862"/>
            <a:ext cx="6375846" cy="46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600" dirty="0" err="1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Довер</a:t>
            </a:r>
            <a:r>
              <a:rPr lang="ru-RU" sz="3600" dirty="0" err="1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ительный</a:t>
            </a:r>
            <a:r>
              <a:rPr lang="ru-RU" sz="36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ИИ</a:t>
            </a:r>
            <a:endParaRPr sz="36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410" name="Picture 2" descr="Trustworthy AI: A Computational Perspective: Paper and Code - CatalyzeX">
            <a:extLst>
              <a:ext uri="{FF2B5EF4-FFF2-40B4-BE49-F238E27FC236}">
                <a16:creationId xmlns:a16="http://schemas.microsoft.com/office/drawing/2014/main" id="{A114B346-E62F-CB36-AB08-6AB9E22F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56" y="1175656"/>
            <a:ext cx="5504543" cy="550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4011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Timeline for AI and foundation models">
            <a:extLst>
              <a:ext uri="{FF2B5EF4-FFF2-40B4-BE49-F238E27FC236}">
                <a16:creationId xmlns:a16="http://schemas.microsoft.com/office/drawing/2014/main" id="{A714BC1C-2D4D-D7DB-4896-55ACC9AEA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 bwMode="auto">
          <a:xfrm>
            <a:off x="4791738" y="5210208"/>
            <a:ext cx="7505081" cy="164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8" name="Google Shape;318;g1407097a378_0_443"/>
          <p:cNvSpPr txBox="1"/>
          <p:nvPr/>
        </p:nvSpPr>
        <p:spPr>
          <a:xfrm>
            <a:off x="6989677" y="4281535"/>
            <a:ext cx="49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blogs.nvidia.com</a:t>
            </a:r>
            <a:r>
              <a:rPr lang="en" dirty="0"/>
              <a:t>/blog/what-are-foundation-models/</a:t>
            </a:r>
            <a:endParaRPr dirty="0"/>
          </a:p>
        </p:txBody>
      </p:sp>
      <p:pic>
        <p:nvPicPr>
          <p:cNvPr id="11266" name="Picture 2" descr="What Are Foundation Models? | NVIDIA Blogs">
            <a:extLst>
              <a:ext uri="{FF2B5EF4-FFF2-40B4-BE49-F238E27FC236}">
                <a16:creationId xmlns:a16="http://schemas.microsoft.com/office/drawing/2014/main" id="{FB42A7FC-163F-145B-8FEF-A99CDBAD9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7" b="2555"/>
          <a:stretch/>
        </p:blipFill>
        <p:spPr bwMode="auto">
          <a:xfrm>
            <a:off x="0" y="1738796"/>
            <a:ext cx="6160655" cy="418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29;p18"/>
          <p:cNvPicPr preferRelativeResize="0"/>
          <p:nvPr/>
        </p:nvPicPr>
        <p:blipFill rotWithShape="1">
          <a:blip r:embed="rId5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407097a378_0_443"/>
          <p:cNvSpPr txBox="1"/>
          <p:nvPr/>
        </p:nvSpPr>
        <p:spPr>
          <a:xfrm>
            <a:off x="1913625" y="161609"/>
            <a:ext cx="9577566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Шаг к сильному искусственному интеллекту: </a:t>
            </a:r>
            <a:r>
              <a:rPr lang="en-US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foundation model </a:t>
            </a:r>
            <a:r>
              <a:rPr lang="ru-RU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(базисная модель)</a:t>
            </a:r>
            <a:r>
              <a:rPr lang="en-US" sz="3000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/ multimodal model</a:t>
            </a:r>
            <a:endParaRPr sz="3000" b="0" i="0" u="none" strike="noStrike" cap="none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0031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7097a378_0_443"/>
          <p:cNvSpPr txBox="1"/>
          <p:nvPr/>
        </p:nvSpPr>
        <p:spPr>
          <a:xfrm>
            <a:off x="1251360" y="1518375"/>
            <a:ext cx="3044818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000" dirty="0">
                <a:solidFill>
                  <a:srgbClr val="79C0E2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Вертикальные и горизонтальные модели</a:t>
            </a:r>
            <a:endParaRPr sz="3000" b="0" i="0" u="none" strike="noStrike" cap="none" dirty="0">
              <a:solidFill>
                <a:srgbClr val="79C0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8" name="Google Shape;318;g1407097a378_0_443"/>
          <p:cNvSpPr txBox="1"/>
          <p:nvPr/>
        </p:nvSpPr>
        <p:spPr>
          <a:xfrm>
            <a:off x="365938" y="6242477"/>
            <a:ext cx="4963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www.rtinsights.com</a:t>
            </a:r>
            <a:r>
              <a:rPr lang="en" dirty="0"/>
              <a:t>/unleashing-the-power-of-horizontal-and-vertical-ai-solutions/</a:t>
            </a:r>
            <a:endParaRPr dirty="0"/>
          </a:p>
        </p:txBody>
      </p:sp>
      <p:pic>
        <p:nvPicPr>
          <p:cNvPr id="6" name="Google Shape;129;p18"/>
          <p:cNvPicPr preferRelativeResize="0"/>
          <p:nvPr/>
        </p:nvPicPr>
        <p:blipFill rotWithShape="1">
          <a:blip r:embed="rId3">
            <a:alphaModFix/>
          </a:blip>
          <a:srcRect b="86589"/>
          <a:stretch/>
        </p:blipFill>
        <p:spPr>
          <a:xfrm>
            <a:off x="0" y="0"/>
            <a:ext cx="12191999" cy="92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B6EC0D4E-EFF4-C4D4-769F-F1B2C7F8A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" b="6418"/>
          <a:stretch/>
        </p:blipFill>
        <p:spPr bwMode="auto">
          <a:xfrm>
            <a:off x="5181600" y="38259"/>
            <a:ext cx="7011396" cy="681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272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10178</Words>
  <Application>Microsoft Macintosh PowerPoint</Application>
  <PresentationFormat>Широкоэкранный</PresentationFormat>
  <Paragraphs>1725</Paragraphs>
  <Slides>142</Slides>
  <Notes>127</Notes>
  <HiddenSlides>23</HiddenSlides>
  <MMClips>0</MMClips>
  <ScaleCrop>false</ScaleCrop>
  <HeadingPairs>
    <vt:vector size="8" baseType="variant">
      <vt:variant>
        <vt:lpstr>Использованные шрифты</vt:lpstr>
      </vt:variant>
      <vt:variant>
        <vt:i4>30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142</vt:i4>
      </vt:variant>
    </vt:vector>
  </HeadingPairs>
  <TitlesOfParts>
    <vt:vector size="174" baseType="lpstr">
      <vt:lpstr>Arial</vt:lpstr>
      <vt:lpstr>Arial</vt:lpstr>
      <vt:lpstr>Calibri</vt:lpstr>
      <vt:lpstr>Calibri Light</vt:lpstr>
      <vt:lpstr>Cambria Math</vt:lpstr>
      <vt:lpstr>Commissioner</vt:lpstr>
      <vt:lpstr>Fira Sans</vt:lpstr>
      <vt:lpstr>Fira Sans Condensed ExtraBold</vt:lpstr>
      <vt:lpstr>Fira Sans Condensed SemiBold</vt:lpstr>
      <vt:lpstr>graphik web</vt:lpstr>
      <vt:lpstr>Martian Mono</vt:lpstr>
      <vt:lpstr>Mongolian Baiti</vt:lpstr>
      <vt:lpstr>Mont Bold</vt:lpstr>
      <vt:lpstr>Mont Bold Italic</vt:lpstr>
      <vt:lpstr>Mont Regular</vt:lpstr>
      <vt:lpstr>Mont SemiBold Italic</vt:lpstr>
      <vt:lpstr>Montserrat</vt:lpstr>
      <vt:lpstr>Montserrat ExtraBold</vt:lpstr>
      <vt:lpstr>Montserrat Medium</vt:lpstr>
      <vt:lpstr>Montserrat SemiBold</vt:lpstr>
      <vt:lpstr>Pathway Gothic One</vt:lpstr>
      <vt:lpstr>Raleway</vt:lpstr>
      <vt:lpstr>Roboto</vt:lpstr>
      <vt:lpstr>Roboto Condensed</vt:lpstr>
      <vt:lpstr>Roboto Light</vt:lpstr>
      <vt:lpstr>Roboto Medium</vt:lpstr>
      <vt:lpstr>Times New Roman</vt:lpstr>
      <vt:lpstr>URWPalladioL-Roma</vt:lpstr>
      <vt:lpstr>Verdana</vt:lpstr>
      <vt:lpstr>Wingdings</vt:lpstr>
      <vt:lpstr>Тема Office</vt:lpstr>
      <vt:lpstr>Visio.Drawing.15</vt:lpstr>
      <vt:lpstr>Презентация PowerPoint</vt:lpstr>
      <vt:lpstr>Презентация PowerPoint</vt:lpstr>
      <vt:lpstr>Презентация PowerPoint</vt:lpstr>
      <vt:lpstr>УРФУ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Академические Партнеры Центра</vt:lpstr>
      <vt:lpstr>СТИПЕНДИЯ ЦЕНТРА ИИ</vt:lpstr>
      <vt:lpstr>Отрасль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ИИ как технология</vt:lpstr>
      <vt:lpstr>Презентация PowerPoint</vt:lpstr>
      <vt:lpstr>Презентация PowerPoint</vt:lpstr>
      <vt:lpstr>Подходы к решению задач BigData</vt:lpstr>
      <vt:lpstr>Этапы решения задач BigData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Линейные проблемы</vt:lpstr>
      <vt:lpstr>Исторический контекст развития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Академические Партнеры Центра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Генерация задания для Текста лекций</vt:lpstr>
      <vt:lpstr>Ассистент для оценки эссе</vt:lpstr>
      <vt:lpstr>ИИ ассистент нормконтролера ВКР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Ронкин Михаил Владимирович</dc:creator>
  <cp:lastModifiedBy>Ронкин Михаил Владимирович</cp:lastModifiedBy>
  <cp:revision>347</cp:revision>
  <dcterms:created xsi:type="dcterms:W3CDTF">2022-07-19T05:47:04Z</dcterms:created>
  <dcterms:modified xsi:type="dcterms:W3CDTF">2025-01-02T12:00:52Z</dcterms:modified>
</cp:coreProperties>
</file>